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780" r:id="rId5"/>
  </p:sldMasterIdLst>
  <p:notesMasterIdLst>
    <p:notesMasterId r:id="rId32"/>
  </p:notesMasterIdLst>
  <p:handoutMasterIdLst>
    <p:handoutMasterId r:id="rId33"/>
  </p:handoutMasterIdLst>
  <p:sldIdLst>
    <p:sldId id="261" r:id="rId6"/>
    <p:sldId id="299" r:id="rId7"/>
    <p:sldId id="309" r:id="rId8"/>
    <p:sldId id="301" r:id="rId9"/>
    <p:sldId id="313" r:id="rId10"/>
    <p:sldId id="300" r:id="rId11"/>
    <p:sldId id="306" r:id="rId12"/>
    <p:sldId id="304" r:id="rId13"/>
    <p:sldId id="316" r:id="rId14"/>
    <p:sldId id="318" r:id="rId15"/>
    <p:sldId id="320" r:id="rId16"/>
    <p:sldId id="321" r:id="rId17"/>
    <p:sldId id="323" r:id="rId18"/>
    <p:sldId id="322" r:id="rId19"/>
    <p:sldId id="324" r:id="rId20"/>
    <p:sldId id="333" r:id="rId21"/>
    <p:sldId id="325" r:id="rId22"/>
    <p:sldId id="331" r:id="rId23"/>
    <p:sldId id="326" r:id="rId24"/>
    <p:sldId id="327" r:id="rId25"/>
    <p:sldId id="328" r:id="rId26"/>
    <p:sldId id="317" r:id="rId27"/>
    <p:sldId id="330" r:id="rId28"/>
    <p:sldId id="332" r:id="rId29"/>
    <p:sldId id="329" r:id="rId30"/>
    <p:sldId id="319" r:id="rId31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00FF"/>
    <a:srgbClr val="134095"/>
    <a:srgbClr val="10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9" autoAdjust="0"/>
  </p:normalViewPr>
  <p:slideViewPr>
    <p:cSldViewPr>
      <p:cViewPr>
        <p:scale>
          <a:sx n="101" d="100"/>
          <a:sy n="101" d="100"/>
        </p:scale>
        <p:origin x="-1236" y="66"/>
      </p:cViewPr>
      <p:guideLst>
        <p:guide orient="horz" pos="624"/>
        <p:guide orient="horz" pos="294"/>
        <p:guide orient="horz" pos="4126"/>
        <p:guide orient="horz" pos="3888"/>
        <p:guide orient="horz" pos="1248"/>
        <p:guide pos="2880"/>
        <p:guide pos="240"/>
        <p:guide pos="3936"/>
        <p:guide pos="4104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80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3A09E5-3D86-47D7-B4DC-377009FAF4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BAE43-2C08-4FD4-BB88-204042554A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367C96-1418-4BF2-8237-2B6A55075CE3}" type="slidenum">
              <a:rPr lang="en-GB" altLang="nl-BE">
                <a:solidFill>
                  <a:prstClr val="white"/>
                </a:solidFill>
              </a:rPr>
              <a:pPr/>
              <a:t>19</a:t>
            </a:fld>
            <a:endParaRPr lang="en-GB" altLang="nl-BE">
              <a:solidFill>
                <a:prstClr val="white"/>
              </a:solidFill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690822"/>
            <a:ext cx="5440045" cy="44429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Targeting attitudes towards car sharing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Same info but no supporting messages or photos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From TfL website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>
              <a:buSzPct val="100000"/>
            </a:pPr>
            <a:fld id="{39DB17FC-9DCA-47DE-A0EA-822599B0FDCD}" type="slidenum">
              <a:rPr lang="en-GB" altLang="nl-BE" sz="1200">
                <a:latin typeface="Calibri" pitchFamily="32" charset="0"/>
                <a:ea typeface="+mn-ea"/>
              </a:rPr>
              <a:pPr algn="r" defTabSz="449263">
                <a:buSzPct val="100000"/>
              </a:pPr>
              <a:t>19</a:t>
            </a:fld>
            <a:endParaRPr lang="en-GB" altLang="nl-BE" sz="1200"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0008EA-C22F-4824-8249-8708C226D061}" type="slidenum">
              <a:rPr lang="en-GB" altLang="nl-BE">
                <a:solidFill>
                  <a:prstClr val="white"/>
                </a:solidFill>
              </a:rPr>
              <a:pPr/>
              <a:t>20</a:t>
            </a:fld>
            <a:endParaRPr lang="en-GB" altLang="nl-BE">
              <a:solidFill>
                <a:prstClr val="white"/>
              </a:solidFill>
            </a:endParaRPr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690822"/>
            <a:ext cx="5440045" cy="44429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Targeting attitudes towards car sharing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Emotional based- feel good, less stressful, greener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>
              <a:latin typeface="Calibri" pitchFamily="32" charset="0"/>
              <a:ea typeface="SimSun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>
              <a:buSzPct val="100000"/>
            </a:pPr>
            <a:fld id="{71E77C0C-8367-4127-9106-9EDC40B3F067}" type="slidenum">
              <a:rPr lang="en-GB" altLang="nl-BE" sz="1200">
                <a:latin typeface="Calibri" pitchFamily="32" charset="0"/>
                <a:ea typeface="+mn-ea"/>
              </a:rPr>
              <a:pPr algn="r" defTabSz="449263">
                <a:buSzPct val="100000"/>
              </a:pPr>
              <a:t>20</a:t>
            </a:fld>
            <a:endParaRPr lang="en-GB" altLang="nl-BE" sz="1200"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012ACF-39E5-432C-8089-514EE483BD98}" type="slidenum">
              <a:rPr lang="en-GB" altLang="nl-BE">
                <a:solidFill>
                  <a:prstClr val="white"/>
                </a:solidFill>
              </a:rPr>
              <a:pPr/>
              <a:t>21</a:t>
            </a:fld>
            <a:endParaRPr lang="en-GB" altLang="nl-BE">
              <a:solidFill>
                <a:prstClr val="white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690822"/>
            <a:ext cx="5440045" cy="44429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Targeting attitudes towards car sharing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BE" b="1">
              <a:latin typeface="Calibri" pitchFamily="32" charset="0"/>
              <a:ea typeface="SimSun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BE" b="1">
                <a:latin typeface="Calibri" pitchFamily="32" charset="0"/>
                <a:ea typeface="SimSun" charset="-122"/>
              </a:rPr>
              <a:t>Rational based- cheaper, quicker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>
              <a:buSzPct val="100000"/>
            </a:pPr>
            <a:fld id="{7FAEF273-5A8B-4D0A-A7CA-2F0E7745EA1D}" type="slidenum">
              <a:rPr lang="en-GB" altLang="nl-BE" sz="1200">
                <a:latin typeface="Calibri" pitchFamily="32" charset="0"/>
                <a:ea typeface="+mn-ea"/>
              </a:rPr>
              <a:pPr algn="r" defTabSz="449263">
                <a:buSzPct val="100000"/>
              </a:pPr>
              <a:t>21</a:t>
            </a:fld>
            <a:endParaRPr lang="en-GB" altLang="nl-BE" sz="1200"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GB" altLang="nl-BE" sz="3200" dirty="0" smtClean="0">
                <a:solidFill>
                  <a:srgbClr val="1F497D"/>
                </a:solidFill>
                <a:latin typeface="Calibri" pitchFamily="32" charset="0"/>
                <a:ea typeface="SimSun" charset="-122"/>
              </a:rPr>
              <a:t>Total cost of campaign</a:t>
            </a:r>
          </a:p>
          <a:p>
            <a:pPr lvl="1">
              <a:spcBef>
                <a:spcPts val="700"/>
              </a:spcBef>
              <a:buClr>
                <a:srgbClr val="1F497D"/>
              </a:buClr>
              <a:buFont typeface="Arial" charset="0"/>
              <a:buChar char="–"/>
            </a:pPr>
            <a:r>
              <a:rPr lang="en-GB" altLang="nl-BE" sz="2800" dirty="0" smtClean="0">
                <a:solidFill>
                  <a:srgbClr val="1F497D"/>
                </a:solidFill>
                <a:latin typeface="Calibri" pitchFamily="32" charset="0"/>
                <a:ea typeface="SimSun" charset="-122"/>
              </a:rPr>
              <a:t>About 17,000 euro</a:t>
            </a:r>
          </a:p>
          <a:p>
            <a:pPr lvl="1">
              <a:spcBef>
                <a:spcPts val="700"/>
              </a:spcBef>
              <a:buClr>
                <a:srgbClr val="1F497D"/>
              </a:buClr>
              <a:buFont typeface="Arial" charset="0"/>
              <a:buChar char="–"/>
            </a:pPr>
            <a:r>
              <a:rPr lang="en-GB" altLang="nl-BE" sz="2800" dirty="0" smtClean="0">
                <a:solidFill>
                  <a:srgbClr val="1F497D"/>
                </a:solidFill>
                <a:latin typeface="Calibri" pitchFamily="32" charset="0"/>
                <a:ea typeface="SimSun" charset="-122"/>
              </a:rPr>
              <a:t>Lot of personnel time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BAE43-2C08-4FD4-BB88-204042554AE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01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963036" y="1412875"/>
            <a:ext cx="5180964" cy="1617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82"/>
          <p:cNvSpPr>
            <a:spLocks noChangeArrowheads="1"/>
          </p:cNvSpPr>
          <p:nvPr userDrawn="1"/>
        </p:nvSpPr>
        <p:spPr bwMode="gray">
          <a:xfrm flipV="1">
            <a:off x="0" y="6497638"/>
            <a:ext cx="6526213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 rotWithShape="1">
          <a:blip r:embed="rId2" cstate="print"/>
          <a:srcRect l="43" r="56607"/>
          <a:stretch/>
        </p:blipFill>
        <p:spPr bwMode="auto">
          <a:xfrm>
            <a:off x="1589" y="1412875"/>
            <a:ext cx="396597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IV_PLUS_II_CITIES_Power-Point_Footer_rgb.jpg"/>
          <p:cNvPicPr>
            <a:picLocks noChangeAspect="1"/>
          </p:cNvPicPr>
          <p:nvPr userDrawn="1"/>
        </p:nvPicPr>
        <p:blipFill>
          <a:blip r:embed="rId3" cstate="print"/>
          <a:srcRect l="71297"/>
          <a:stretch>
            <a:fillRect/>
          </a:stretch>
        </p:blipFill>
        <p:spPr bwMode="auto">
          <a:xfrm>
            <a:off x="6519863" y="6497638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84984"/>
            <a:ext cx="8352928" cy="576064"/>
          </a:xfrm>
        </p:spPr>
        <p:txBody>
          <a:bodyPr/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963036" y="2322458"/>
            <a:ext cx="14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Tahoma" panose="020B0604030504040204" pitchFamily="34" charset="0"/>
                <a:cs typeface="FrankRuehl" panose="020E0503060101010101" pitchFamily="34" charset="-79"/>
              </a:rPr>
              <a:t>CAPITAL</a:t>
            </a:r>
            <a:endParaRPr lang="de-DE" sz="2800" b="1" dirty="0">
              <a:solidFill>
                <a:srgbClr val="003399"/>
              </a:solidFill>
              <a:latin typeface="Calibri" panose="020F0502020204030204" pitchFamily="34" charset="0"/>
              <a:ea typeface="Tahoma" panose="020B0604030504040204" pitchFamily="34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08431-F592-4749-AA52-FBC2127D50B1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32099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51A158-63B3-4ADF-B11C-471C3529BA84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8689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4D5A7D-C3A7-495A-AFC9-0A778982FDEA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70536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FFE0C5-A599-43BB-B34C-689C285506A5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67679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3E523A-8558-4ACB-8E94-A5C6F684736E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72604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C5592A-B011-489E-9C96-930D16BDDB2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58468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47E71-89BA-457D-AC56-4EEB79400A8F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49008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EA862D-390A-4EB5-8364-11CAE456B03D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6844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266CE1-258E-4E8F-A032-407E924AF2DD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91395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458A2F-0207-4149-92E0-868011E36CCE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6538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E418B6-D706-4AAD-8648-4AB0537DEBD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2700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3409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400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352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11" y="1700808"/>
            <a:ext cx="4173860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175447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400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2352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&lt;Event&gt; • &lt;Date&gt; • &lt;Location&gt; • &lt;Speaker&gt;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008313" cy="707679"/>
          </a:xfrm>
        </p:spPr>
        <p:txBody>
          <a:bodyPr anchor="b"/>
          <a:lstStyle>
            <a:lvl1pPr algn="l">
              <a:defRPr sz="2000" b="1">
                <a:solidFill>
                  <a:srgbClr val="13409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3888" y="1700808"/>
            <a:ext cx="525658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606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44824"/>
            <a:ext cx="54864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7378"/>
            <a:ext cx="5486400" cy="437926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46x120mm_8px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0"/>
          <p:cNvSpPr>
            <a:spLocks noChangeArrowheads="1"/>
          </p:cNvSpPr>
          <p:nvPr/>
        </p:nvSpPr>
        <p:spPr bwMode="auto">
          <a:xfrm>
            <a:off x="6515100" y="6550025"/>
            <a:ext cx="2628900" cy="307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5888"/>
            <a:ext cx="6984776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43947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2" y="6524625"/>
            <a:ext cx="5256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1033" name="Rectangle 82"/>
          <p:cNvSpPr>
            <a:spLocks noChangeArrowheads="1"/>
          </p:cNvSpPr>
          <p:nvPr/>
        </p:nvSpPr>
        <p:spPr bwMode="gray">
          <a:xfrm flipV="1">
            <a:off x="0" y="1412875"/>
            <a:ext cx="9144000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51"/>
            <a:ext cx="1331216" cy="1331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4095"/>
        </a:buClr>
        <a:buSzPct val="135000"/>
        <a:defRPr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68325" indent="-377825" algn="l" rtl="0" eaLnBrk="1" fontAlgn="base" hangingPunct="1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987425" indent="-228600" algn="l" rtl="0" eaLnBrk="1" fontAlgn="base" hangingPunct="1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" charset="0"/>
          <a:ea typeface="MS PGothic" pitchFamily="34" charset="-128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  <a:ea typeface="MS PGothic" pitchFamily="34" charset="-128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titeltekst te bewerken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overzichtstekst te bewerken</a:t>
            </a:r>
          </a:p>
          <a:p>
            <a:pPr lvl="1"/>
            <a:r>
              <a:rPr lang="en-GB" altLang="nl-BE" smtClean="0"/>
              <a:t>Tweede overzichtsniveau</a:t>
            </a:r>
          </a:p>
          <a:p>
            <a:pPr lvl="2"/>
            <a:r>
              <a:rPr lang="en-GB" altLang="nl-BE" smtClean="0"/>
              <a:t>Derde overzichtsniveau</a:t>
            </a:r>
          </a:p>
          <a:p>
            <a:pPr lvl="3"/>
            <a:r>
              <a:rPr lang="en-GB" altLang="nl-BE" smtClean="0"/>
              <a:t>Vierde overzichtsniveau</a:t>
            </a:r>
          </a:p>
          <a:p>
            <a:pPr lvl="4"/>
            <a:r>
              <a:rPr lang="en-GB" altLang="nl-BE" smtClean="0"/>
              <a:t>Vijfde overzichtsniveau</a:t>
            </a:r>
          </a:p>
          <a:p>
            <a:pPr lvl="4"/>
            <a:r>
              <a:rPr lang="en-GB" altLang="nl-BE" smtClean="0"/>
              <a:t>Zesde overzichtsniveau</a:t>
            </a:r>
          </a:p>
          <a:p>
            <a:pPr lvl="4"/>
            <a:r>
              <a:rPr lang="en-GB" altLang="nl-BE" smtClean="0"/>
              <a:t>Zevende overzichtsniveau</a:t>
            </a:r>
          </a:p>
          <a:p>
            <a:pPr lvl="4"/>
            <a:r>
              <a:rPr lang="en-GB" altLang="nl-BE" smtClean="0"/>
              <a:t>Achtste overzichtsniveau</a:t>
            </a:r>
          </a:p>
          <a:p>
            <a:pPr lvl="4"/>
            <a:r>
              <a:rPr lang="en-GB" altLang="nl-BE" smtClean="0"/>
              <a:t>Negende overzichtsniveau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r>
              <a:rPr lang="en-US" altLang="nl-BE" sz="1800">
                <a:latin typeface="Arial" charset="0"/>
                <a:ea typeface="SimSun"/>
                <a:cs typeface="Arial" charset="0"/>
              </a:rPr>
              <a:t>05/03/2010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4763"/>
            <a:ext cx="289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r>
              <a:rPr lang="en-GB" altLang="nl-BE" sz="1800">
                <a:latin typeface="Arial" charset="0"/>
                <a:ea typeface="SimSun"/>
                <a:cs typeface="Arial" charset="0"/>
              </a:rPr>
              <a:t>m.carreno@napier.ac.uk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fld id="{0595592C-2EAD-4214-90E8-E219F49385F9}" type="slidenum">
              <a:rPr lang="en-GB" altLang="nl-BE" sz="1800">
                <a:latin typeface="Arial" charset="0"/>
                <a:ea typeface="SimSun"/>
                <a:cs typeface="Arial" charset="0"/>
              </a:rPr>
              <a:pPr defTabSz="449263">
                <a:buSzPct val="100000"/>
              </a:pPr>
              <a:t>‹nr.›</a:t>
            </a:fld>
            <a:endParaRPr lang="en-GB" altLang="nl-BE" sz="1800">
              <a:latin typeface="Arial" charset="0"/>
              <a:ea typeface="SimSu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356992"/>
            <a:ext cx="6192688" cy="2016670"/>
          </a:xfrm>
        </p:spPr>
        <p:txBody>
          <a:bodyPr/>
          <a:lstStyle/>
          <a:p>
            <a:pPr algn="l" eaLnBrk="1" hangingPunct="1"/>
            <a:r>
              <a:rPr lang="en-GB" sz="2400" b="1" dirty="0" smtClean="0"/>
              <a:t>Webinar </a:t>
            </a:r>
          </a:p>
          <a:p>
            <a:pPr algn="l" eaLnBrk="1" hangingPunct="1"/>
            <a:r>
              <a:rPr lang="nl-BE" sz="2400" dirty="0" err="1" smtClean="0"/>
              <a:t>Mobility</a:t>
            </a:r>
            <a:r>
              <a:rPr lang="nl-BE" sz="2400" dirty="0" smtClean="0"/>
              <a:t> Management</a:t>
            </a:r>
          </a:p>
          <a:p>
            <a:pPr algn="l" eaLnBrk="1" hangingPunct="1"/>
            <a:r>
              <a:rPr lang="nl-BE" sz="2400" dirty="0" err="1" smtClean="0"/>
              <a:t>Segmentation</a:t>
            </a:r>
            <a:r>
              <a:rPr lang="nl-BE" sz="2400" dirty="0" smtClean="0"/>
              <a:t> in </a:t>
            </a:r>
            <a:r>
              <a:rPr lang="nl-BE" sz="2400" dirty="0" err="1" smtClean="0"/>
              <a:t>campaigning</a:t>
            </a:r>
            <a:endParaRPr lang="nl-BE" sz="2400" dirty="0" smtClean="0"/>
          </a:p>
          <a:p>
            <a:pPr algn="l" eaLnBrk="1" hangingPunct="1"/>
            <a:endParaRPr lang="en-GB" sz="2400" dirty="0" smtClean="0"/>
          </a:p>
          <a:p>
            <a:pPr algn="l" eaLnBrk="1" hangingPunct="1">
              <a:buFontTx/>
              <a:buNone/>
            </a:pPr>
            <a:r>
              <a:rPr lang="en-GB" sz="2400" dirty="0" smtClean="0"/>
              <a:t>28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 April 2015</a:t>
            </a:r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736304" cy="10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861048"/>
            <a:ext cx="6192688" cy="1512614"/>
          </a:xfrm>
        </p:spPr>
        <p:txBody>
          <a:bodyPr/>
          <a:lstStyle/>
          <a:p>
            <a:pPr algn="l" eaLnBrk="1" hangingPunct="1"/>
            <a:r>
              <a:rPr lang="nl-BE" sz="2400" b="1" dirty="0" err="1" smtClean="0"/>
              <a:t>Segmentation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and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Social</a:t>
            </a:r>
            <a:r>
              <a:rPr lang="nl-BE" sz="2400" b="1" dirty="0" smtClean="0"/>
              <a:t> Marketing</a:t>
            </a:r>
            <a:endParaRPr lang="nl-BE" sz="2400" dirty="0" smtClean="0"/>
          </a:p>
          <a:p>
            <a:pPr algn="l" eaLnBrk="1" hangingPunct="1"/>
            <a:endParaRPr lang="en-GB" sz="2400" dirty="0" smtClean="0"/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Useful</a:t>
            </a:r>
            <a:r>
              <a:rPr lang="nl-BE" dirty="0" smtClean="0"/>
              <a:t> resources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Training </a:t>
            </a:r>
            <a:r>
              <a:rPr lang="nl-BE" dirty="0" err="1" smtClean="0"/>
              <a:t>materials</a:t>
            </a:r>
            <a:r>
              <a:rPr lang="nl-BE" dirty="0" smtClean="0"/>
              <a:t> CIVITAS training Toulouse </a:t>
            </a:r>
            <a:r>
              <a:rPr lang="nl-BE" dirty="0" smtClean="0"/>
              <a:t>2011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SEGMENT project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554066" cy="23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Social</a:t>
            </a:r>
            <a:r>
              <a:rPr lang="nl-BE" dirty="0" smtClean="0"/>
              <a:t> marketing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46063">
              <a:buNone/>
            </a:pPr>
            <a:r>
              <a:rPr lang="nl-BE" sz="2100" dirty="0" smtClean="0">
                <a:cs typeface="+mn-cs"/>
              </a:rPr>
              <a:t>= The </a:t>
            </a:r>
            <a:r>
              <a:rPr lang="nl-BE" sz="2100" dirty="0" err="1">
                <a:cs typeface="+mn-cs"/>
              </a:rPr>
              <a:t>application</a:t>
            </a:r>
            <a:r>
              <a:rPr lang="nl-BE" sz="2100" dirty="0">
                <a:cs typeface="+mn-cs"/>
              </a:rPr>
              <a:t> of marketing </a:t>
            </a:r>
            <a:r>
              <a:rPr lang="nl-BE" sz="2100" dirty="0" err="1">
                <a:cs typeface="+mn-cs"/>
              </a:rPr>
              <a:t>techniques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to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influence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voluntary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behaviour</a:t>
            </a:r>
            <a:endParaRPr lang="nl-BE" sz="2100" dirty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dirty="0" err="1">
                <a:cs typeface="+mn-cs"/>
              </a:rPr>
              <a:t>Based</a:t>
            </a:r>
            <a:r>
              <a:rPr lang="nl-BE" sz="2100" dirty="0">
                <a:cs typeface="+mn-cs"/>
              </a:rPr>
              <a:t> on </a:t>
            </a:r>
            <a:r>
              <a:rPr lang="nl-BE" sz="2100" dirty="0" err="1">
                <a:cs typeface="+mn-cs"/>
              </a:rPr>
              <a:t>an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understanding</a:t>
            </a:r>
            <a:r>
              <a:rPr lang="nl-BE" sz="2100" dirty="0">
                <a:cs typeface="+mn-cs"/>
              </a:rPr>
              <a:t> of the </a:t>
            </a:r>
            <a:r>
              <a:rPr lang="nl-BE" sz="2100" dirty="0" err="1" smtClean="0">
                <a:cs typeface="+mn-cs"/>
              </a:rPr>
              <a:t>audience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and</a:t>
            </a:r>
            <a:r>
              <a:rPr lang="nl-BE" sz="2100" dirty="0" smtClean="0">
                <a:cs typeface="+mn-cs"/>
              </a:rPr>
              <a:t> of the </a:t>
            </a:r>
            <a:r>
              <a:rPr lang="nl-BE" sz="2100" dirty="0" err="1" smtClean="0">
                <a:cs typeface="+mn-cs"/>
              </a:rPr>
              <a:t>competition</a:t>
            </a:r>
            <a:endParaRPr lang="nl-BE" sz="2100" dirty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dirty="0" err="1">
                <a:cs typeface="+mn-cs"/>
              </a:rPr>
              <a:t>Modal</a:t>
            </a:r>
            <a:r>
              <a:rPr lang="nl-BE" sz="2100" dirty="0">
                <a:cs typeface="+mn-cs"/>
              </a:rPr>
              <a:t> shift as </a:t>
            </a:r>
            <a:r>
              <a:rPr lang="nl-BE" sz="2100" dirty="0" err="1">
                <a:cs typeface="+mn-cs"/>
              </a:rPr>
              <a:t>an</a:t>
            </a:r>
            <a:r>
              <a:rPr lang="nl-BE" sz="2100" dirty="0">
                <a:cs typeface="+mn-cs"/>
              </a:rPr>
              <a:t> exchange: </a:t>
            </a:r>
            <a:r>
              <a:rPr lang="nl-BE" sz="2100" dirty="0" err="1">
                <a:cs typeface="+mn-cs"/>
              </a:rPr>
              <a:t>costs</a:t>
            </a:r>
            <a:r>
              <a:rPr lang="nl-BE" sz="2100" dirty="0">
                <a:cs typeface="+mn-cs"/>
              </a:rPr>
              <a:t> vs. benefits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dirty="0">
                <a:cs typeface="+mn-cs"/>
              </a:rPr>
              <a:t>The marketing mix (4 P’s):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nl-BE" dirty="0" err="1" smtClean="0"/>
              <a:t>Getting</a:t>
            </a:r>
            <a:r>
              <a:rPr lang="nl-BE" dirty="0" smtClean="0"/>
              <a:t> the </a:t>
            </a:r>
            <a:r>
              <a:rPr lang="nl-BE" b="1" dirty="0" smtClean="0"/>
              <a:t>product</a:t>
            </a:r>
            <a:r>
              <a:rPr lang="nl-BE" dirty="0" smtClean="0"/>
              <a:t> right</a:t>
            </a:r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nl-BE" dirty="0" smtClean="0"/>
              <a:t>At the right time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b="1" dirty="0" err="1" smtClean="0"/>
              <a:t>place</a:t>
            </a:r>
            <a:endParaRPr lang="nl-BE" b="1" dirty="0" smtClean="0"/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nl-BE" dirty="0" err="1" smtClean="0"/>
              <a:t>With</a:t>
            </a:r>
            <a:r>
              <a:rPr lang="nl-BE" dirty="0" smtClean="0"/>
              <a:t> the right </a:t>
            </a:r>
            <a:r>
              <a:rPr lang="nl-BE" b="1" dirty="0" err="1" smtClean="0"/>
              <a:t>price</a:t>
            </a:r>
            <a:endParaRPr lang="nl-BE" b="1" dirty="0" smtClean="0"/>
          </a:p>
          <a:p>
            <a:pPr marL="719138" lvl="1">
              <a:buFont typeface="Arial" panose="020B0604020202020204" pitchFamily="34" charset="0"/>
              <a:buChar char="•"/>
            </a:pP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presented</a:t>
            </a:r>
            <a:r>
              <a:rPr lang="nl-BE" dirty="0" smtClean="0"/>
              <a:t> in the right way (</a:t>
            </a:r>
            <a:r>
              <a:rPr lang="nl-BE" b="1" dirty="0" smtClean="0"/>
              <a:t>promotion</a:t>
            </a:r>
            <a:r>
              <a:rPr lang="nl-B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Social</a:t>
            </a:r>
            <a:r>
              <a:rPr lang="nl-BE" dirty="0" smtClean="0"/>
              <a:t> marketing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If applied correctly, social marketing campaigns are more effective than traditional mass campaigns (one size fits all) 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+mn-cs"/>
              </a:rPr>
              <a:t>Social </a:t>
            </a:r>
            <a:r>
              <a:rPr lang="en-US" sz="2100" dirty="0">
                <a:cs typeface="+mn-cs"/>
              </a:rPr>
              <a:t>marketing techniques are also useful in low-budget </a:t>
            </a:r>
            <a:r>
              <a:rPr lang="en-US" sz="2100" dirty="0" smtClean="0">
                <a:cs typeface="+mn-cs"/>
              </a:rPr>
              <a:t>initiatives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en-US" sz="210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+mn-cs"/>
              </a:rPr>
              <a:t>Segmentation = key component of social marketing</a:t>
            </a:r>
            <a:endParaRPr lang="en-US" sz="2100" dirty="0"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Segmentation</a:t>
            </a:r>
            <a:r>
              <a:rPr lang="nl-BE" dirty="0" smtClean="0"/>
              <a:t> </a:t>
            </a:r>
            <a:r>
              <a:rPr lang="nl-BE" dirty="0" err="1" smtClean="0"/>
              <a:t>techniques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700213"/>
            <a:ext cx="8439472" cy="4609107"/>
          </a:xfrm>
        </p:spPr>
        <p:txBody>
          <a:bodyPr/>
          <a:lstStyle/>
          <a:p>
            <a:pPr marL="17463" lvl="1" indent="0">
              <a:buNone/>
            </a:pPr>
            <a:r>
              <a:rPr lang="nl-BE" sz="2100" dirty="0" smtClean="0">
                <a:cs typeface="+mn-cs"/>
              </a:rPr>
              <a:t>= </a:t>
            </a:r>
            <a:r>
              <a:rPr lang="nl-BE" sz="2100" dirty="0" err="1" smtClean="0">
                <a:cs typeface="+mn-cs"/>
              </a:rPr>
              <a:t>dividing</a:t>
            </a:r>
            <a:r>
              <a:rPr lang="nl-BE" sz="2100" dirty="0" smtClean="0">
                <a:cs typeface="+mn-cs"/>
              </a:rPr>
              <a:t> the market </a:t>
            </a:r>
            <a:r>
              <a:rPr lang="nl-BE" sz="2100" dirty="0" err="1" smtClean="0">
                <a:cs typeface="+mn-cs"/>
              </a:rPr>
              <a:t>into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groups</a:t>
            </a:r>
            <a:r>
              <a:rPr lang="nl-BE" sz="2100" dirty="0" smtClean="0">
                <a:cs typeface="+mn-cs"/>
              </a:rPr>
              <a:t> of </a:t>
            </a:r>
            <a:r>
              <a:rPr lang="nl-BE" sz="2100" dirty="0" err="1" smtClean="0">
                <a:cs typeface="+mn-cs"/>
              </a:rPr>
              <a:t>customers</a:t>
            </a:r>
            <a:endParaRPr lang="nl-BE" sz="2100" dirty="0" smtClean="0">
              <a:cs typeface="+mn-cs"/>
            </a:endParaRPr>
          </a:p>
          <a:p>
            <a:pPr marL="360363" lvl="1" indent="-342900"/>
            <a:r>
              <a:rPr lang="nl-BE" sz="2100" dirty="0" err="1" smtClean="0">
                <a:cs typeface="+mn-cs"/>
              </a:rPr>
              <a:t>to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create</a:t>
            </a:r>
            <a:r>
              <a:rPr lang="nl-BE" sz="2100" dirty="0" smtClean="0">
                <a:cs typeface="+mn-cs"/>
              </a:rPr>
              <a:t> different </a:t>
            </a:r>
            <a:r>
              <a:rPr lang="nl-BE" sz="2100" dirty="0" err="1" smtClean="0">
                <a:cs typeface="+mn-cs"/>
              </a:rPr>
              <a:t>products</a:t>
            </a:r>
            <a:r>
              <a:rPr lang="nl-BE" sz="2100" dirty="0" smtClean="0">
                <a:cs typeface="+mn-cs"/>
              </a:rPr>
              <a:t>, services </a:t>
            </a:r>
            <a:r>
              <a:rPr lang="nl-BE" sz="2100" dirty="0" err="1" smtClean="0">
                <a:cs typeface="+mn-cs"/>
              </a:rPr>
              <a:t>and</a:t>
            </a:r>
            <a:r>
              <a:rPr lang="nl-BE" sz="2100" dirty="0" smtClean="0">
                <a:cs typeface="+mn-cs"/>
              </a:rPr>
              <a:t>/or </a:t>
            </a:r>
            <a:r>
              <a:rPr lang="nl-BE" sz="2100" dirty="0" err="1" smtClean="0">
                <a:cs typeface="+mn-cs"/>
              </a:rPr>
              <a:t>communications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smtClean="0">
                <a:cs typeface="+mn-cs"/>
              </a:rPr>
              <a:t/>
            </a:r>
            <a:br>
              <a:rPr lang="nl-BE" sz="2100" dirty="0" smtClean="0">
                <a:cs typeface="+mn-cs"/>
              </a:rPr>
            </a:br>
            <a:r>
              <a:rPr lang="nl-BE" sz="2100" dirty="0" err="1" smtClean="0">
                <a:cs typeface="+mn-cs"/>
              </a:rPr>
              <a:t>to</a:t>
            </a:r>
            <a:r>
              <a:rPr lang="nl-BE" sz="2100" dirty="0" smtClean="0">
                <a:cs typeface="+mn-cs"/>
              </a:rPr>
              <a:t> meet </a:t>
            </a:r>
            <a:r>
              <a:rPr lang="nl-BE" sz="2100" dirty="0" err="1" smtClean="0">
                <a:cs typeface="+mn-cs"/>
              </a:rPr>
              <a:t>their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specific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needs</a:t>
            </a:r>
            <a:endParaRPr lang="nl-BE" sz="210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dirty="0">
                <a:cs typeface="+mn-cs"/>
              </a:rPr>
              <a:t>Focus</a:t>
            </a:r>
            <a:r>
              <a:rPr lang="nl-BE" dirty="0" smtClean="0"/>
              <a:t> </a:t>
            </a:r>
            <a:r>
              <a:rPr lang="nl-BE" sz="2100" dirty="0" err="1">
                <a:cs typeface="+mn-cs"/>
              </a:rPr>
              <a:t>your</a:t>
            </a:r>
            <a:r>
              <a:rPr lang="nl-BE" sz="2100" dirty="0">
                <a:cs typeface="+mn-cs"/>
              </a:rPr>
              <a:t> resources on </a:t>
            </a:r>
            <a:r>
              <a:rPr lang="nl-BE" sz="2100" dirty="0" err="1">
                <a:cs typeface="+mn-cs"/>
              </a:rPr>
              <a:t>those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that</a:t>
            </a:r>
            <a:r>
              <a:rPr lang="nl-BE" sz="2100" dirty="0">
                <a:cs typeface="+mn-cs"/>
              </a:rPr>
              <a:t> have the </a:t>
            </a:r>
            <a:r>
              <a:rPr lang="nl-BE" sz="2100" dirty="0" err="1">
                <a:cs typeface="+mn-cs"/>
              </a:rPr>
              <a:t>greatest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potential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err="1">
                <a:cs typeface="+mn-cs"/>
              </a:rPr>
              <a:t>for</a:t>
            </a:r>
            <a:r>
              <a:rPr lang="nl-BE" sz="2100" dirty="0">
                <a:cs typeface="+mn-cs"/>
              </a:rPr>
              <a:t> </a:t>
            </a:r>
            <a:r>
              <a:rPr lang="nl-BE" sz="2100" dirty="0" smtClean="0">
                <a:cs typeface="+mn-cs"/>
              </a:rPr>
              <a:t>change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dirty="0" smtClean="0">
              <a:cs typeface="+mn-cs"/>
            </a:endParaRPr>
          </a:p>
          <a:p>
            <a:pPr marL="17463" lvl="1" indent="0">
              <a:buNone/>
            </a:pPr>
            <a:r>
              <a:rPr lang="nl-BE" sz="2100" dirty="0" err="1" smtClean="0">
                <a:cs typeface="+mn-cs"/>
              </a:rPr>
              <a:t>Two</a:t>
            </a:r>
            <a:r>
              <a:rPr lang="nl-BE" sz="2100" dirty="0" smtClean="0">
                <a:cs typeface="+mn-cs"/>
              </a:rPr>
              <a:t> approaches:</a:t>
            </a:r>
            <a:endParaRPr lang="nl-BE" sz="2100" dirty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b="1" dirty="0" smtClean="0">
                <a:solidFill>
                  <a:schemeClr val="accent2"/>
                </a:solidFill>
                <a:cs typeface="+mn-cs"/>
              </a:rPr>
              <a:t>A priori</a:t>
            </a:r>
            <a:r>
              <a:rPr lang="nl-BE" sz="2100" dirty="0" smtClean="0">
                <a:cs typeface="+mn-cs"/>
              </a:rPr>
              <a:t>: </a:t>
            </a:r>
            <a:r>
              <a:rPr lang="nl-BE" sz="2100" dirty="0" err="1" smtClean="0">
                <a:cs typeface="+mn-cs"/>
              </a:rPr>
              <a:t>based</a:t>
            </a:r>
            <a:r>
              <a:rPr lang="nl-BE" sz="2100" dirty="0" smtClean="0">
                <a:cs typeface="+mn-cs"/>
              </a:rPr>
              <a:t> on </a:t>
            </a:r>
            <a:r>
              <a:rPr lang="nl-BE" sz="2100" dirty="0" err="1" smtClean="0">
                <a:cs typeface="+mn-cs"/>
              </a:rPr>
              <a:t>known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characteristics</a:t>
            </a:r>
            <a:r>
              <a:rPr lang="nl-BE" sz="2100" dirty="0" smtClean="0">
                <a:cs typeface="+mn-cs"/>
              </a:rPr>
              <a:t> (</a:t>
            </a:r>
            <a:r>
              <a:rPr lang="nl-BE" sz="2100" dirty="0" err="1" smtClean="0">
                <a:cs typeface="+mn-cs"/>
              </a:rPr>
              <a:t>age</a:t>
            </a:r>
            <a:r>
              <a:rPr lang="nl-BE" sz="2100" dirty="0" smtClean="0">
                <a:cs typeface="+mn-cs"/>
              </a:rPr>
              <a:t>, </a:t>
            </a:r>
            <a:r>
              <a:rPr lang="nl-BE" sz="2100" dirty="0" err="1" smtClean="0">
                <a:cs typeface="+mn-cs"/>
              </a:rPr>
              <a:t>car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ownership</a:t>
            </a:r>
            <a:r>
              <a:rPr lang="nl-BE" sz="2100" dirty="0" smtClean="0">
                <a:cs typeface="+mn-cs"/>
              </a:rPr>
              <a:t>, …)</a:t>
            </a:r>
          </a:p>
          <a:p>
            <a:pPr marL="358775" lvl="1" indent="-341313">
              <a:buFont typeface="Arial" panose="020B0604020202020204" pitchFamily="34" charset="0"/>
              <a:buChar char="•"/>
            </a:pPr>
            <a:r>
              <a:rPr lang="nl-BE" sz="2100" b="1" dirty="0" smtClean="0">
                <a:solidFill>
                  <a:schemeClr val="accent2"/>
                </a:solidFill>
                <a:cs typeface="+mn-cs"/>
              </a:rPr>
              <a:t>Post-hoc</a:t>
            </a:r>
            <a:r>
              <a:rPr lang="nl-BE" sz="2100" dirty="0" smtClean="0">
                <a:cs typeface="+mn-cs"/>
              </a:rPr>
              <a:t>: survey of attitudes, </a:t>
            </a:r>
            <a:r>
              <a:rPr lang="nl-BE" sz="2100" dirty="0" err="1" smtClean="0">
                <a:cs typeface="+mn-cs"/>
              </a:rPr>
              <a:t>behaviour</a:t>
            </a:r>
            <a:r>
              <a:rPr lang="nl-BE" sz="2100" dirty="0" smtClean="0">
                <a:cs typeface="+mn-cs"/>
              </a:rPr>
              <a:t>, </a:t>
            </a:r>
            <a:r>
              <a:rPr lang="nl-BE" sz="2100" dirty="0" err="1" smtClean="0">
                <a:cs typeface="+mn-cs"/>
              </a:rPr>
              <a:t>personality</a:t>
            </a:r>
            <a:r>
              <a:rPr lang="nl-BE" sz="2100" dirty="0" smtClean="0">
                <a:cs typeface="+mn-cs"/>
              </a:rPr>
              <a:t/>
            </a:r>
            <a:br>
              <a:rPr lang="nl-BE" sz="2100" dirty="0" smtClean="0">
                <a:cs typeface="+mn-cs"/>
              </a:rPr>
            </a:br>
            <a:r>
              <a:rPr lang="nl-BE" sz="2100" dirty="0" smtClean="0">
                <a:cs typeface="+mn-cs"/>
                <a:sym typeface="Wingdings" panose="05000000000000000000" pitchFamily="2" charset="2"/>
              </a:rPr>
              <a:t> </a:t>
            </a:r>
            <a:r>
              <a:rPr lang="nl-BE" sz="2100" dirty="0" err="1" smtClean="0">
                <a:cs typeface="+mn-cs"/>
              </a:rPr>
              <a:t>statistical</a:t>
            </a:r>
            <a:r>
              <a:rPr lang="nl-BE" sz="2100" dirty="0" smtClean="0">
                <a:cs typeface="+mn-cs"/>
              </a:rPr>
              <a:t> analysis </a:t>
            </a:r>
            <a:r>
              <a:rPr lang="nl-BE" sz="2100" dirty="0" err="1" smtClean="0">
                <a:cs typeface="+mn-cs"/>
              </a:rPr>
              <a:t>to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define</a:t>
            </a:r>
            <a:r>
              <a:rPr lang="nl-BE" sz="2100" dirty="0" smtClean="0">
                <a:cs typeface="+mn-cs"/>
              </a:rPr>
              <a:t> </a:t>
            </a:r>
            <a:r>
              <a:rPr lang="nl-BE" sz="2100" dirty="0" err="1" smtClean="0">
                <a:cs typeface="+mn-cs"/>
              </a:rPr>
              <a:t>segments</a:t>
            </a:r>
            <a:endParaRPr lang="nl-BE" sz="21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95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Simple </a:t>
            </a:r>
            <a:r>
              <a:rPr lang="nl-BE" dirty="0" err="1" smtClean="0"/>
              <a:t>segmentation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06797"/>
              </p:ext>
            </p:extLst>
          </p:nvPr>
        </p:nvGraphicFramePr>
        <p:xfrm>
          <a:off x="899591" y="2276872"/>
          <a:ext cx="72728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5"/>
                <a:gridCol w="36364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Able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willing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to</a:t>
                      </a:r>
                      <a:r>
                        <a:rPr lang="nl-BE" dirty="0" smtClean="0"/>
                        <a:t> change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Able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unwilling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Unable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and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willing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to</a:t>
                      </a:r>
                      <a:r>
                        <a:rPr lang="nl-BE" baseline="0" dirty="0" smtClean="0"/>
                        <a:t> change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Unable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unwilling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381000" y="1700213"/>
            <a:ext cx="8223448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360363" lvl="1" indent="-342900"/>
            <a:r>
              <a:rPr lang="nl-BE" sz="2100" kern="0" dirty="0" err="1" smtClean="0">
                <a:cs typeface="+mn-cs"/>
              </a:rPr>
              <a:t>Ability</a:t>
            </a:r>
            <a:r>
              <a:rPr lang="nl-BE" sz="2100" kern="0" dirty="0" smtClean="0">
                <a:cs typeface="+mn-cs"/>
              </a:rPr>
              <a:t> vs. </a:t>
            </a:r>
            <a:r>
              <a:rPr lang="nl-BE" sz="2100" kern="0" dirty="0" err="1" smtClean="0">
                <a:cs typeface="+mn-cs"/>
              </a:rPr>
              <a:t>willingness</a:t>
            </a:r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/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r>
              <a:rPr lang="nl-BE" sz="2100" kern="0" dirty="0" err="1" smtClean="0">
                <a:cs typeface="+mn-cs"/>
              </a:rPr>
              <a:t>MaxSem</a:t>
            </a:r>
            <a:r>
              <a:rPr lang="nl-BE" sz="2100" kern="0" dirty="0" smtClean="0">
                <a:cs typeface="+mn-cs"/>
              </a:rPr>
              <a:t>:</a:t>
            </a: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 smtClean="0">
              <a:cs typeface="+mn-cs"/>
            </a:endParaRPr>
          </a:p>
        </p:txBody>
      </p:sp>
      <p:pic>
        <p:nvPicPr>
          <p:cNvPr id="4098" name="Picture 2" descr="http://www.epomm.eu/newsletter/bilder/Stu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9744"/>
            <a:ext cx="52387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63506" y="560723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Goal </a:t>
            </a:r>
            <a:r>
              <a:rPr lang="nl-BE" sz="1100" dirty="0" err="1" smtClean="0">
                <a:latin typeface="+mj-lt"/>
              </a:rPr>
              <a:t>intention</a:t>
            </a:r>
            <a:endParaRPr lang="nl-BE" sz="1100" dirty="0"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32312" y="561038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err="1" smtClean="0">
                <a:latin typeface="+mj-lt"/>
              </a:rPr>
              <a:t>Behaviour</a:t>
            </a:r>
            <a:r>
              <a:rPr lang="nl-BE" sz="1100" dirty="0" smtClean="0">
                <a:latin typeface="+mj-lt"/>
              </a:rPr>
              <a:t> </a:t>
            </a:r>
            <a:r>
              <a:rPr lang="nl-BE" sz="1100" dirty="0" err="1" smtClean="0">
                <a:latin typeface="+mj-lt"/>
              </a:rPr>
              <a:t>intention</a:t>
            </a:r>
            <a:endParaRPr lang="nl-BE" sz="1100" dirty="0"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60032" y="5610381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err="1" smtClean="0">
                <a:latin typeface="+mj-lt"/>
              </a:rPr>
              <a:t>Implementation</a:t>
            </a:r>
            <a:r>
              <a:rPr lang="nl-BE" sz="1100" dirty="0" smtClean="0">
                <a:latin typeface="+mj-lt"/>
              </a:rPr>
              <a:t> </a:t>
            </a:r>
            <a:r>
              <a:rPr lang="nl-BE" sz="1100" dirty="0" err="1" smtClean="0">
                <a:latin typeface="+mj-lt"/>
              </a:rPr>
              <a:t>intention</a:t>
            </a:r>
            <a:endParaRPr lang="nl-BE" sz="1100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228184" y="462182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</a:rPr>
              <a:t>New </a:t>
            </a:r>
            <a:r>
              <a:rPr lang="nl-BE" sz="1100" dirty="0" err="1" smtClean="0">
                <a:latin typeface="+mj-lt"/>
              </a:rPr>
              <a:t>habit</a:t>
            </a:r>
            <a:endParaRPr lang="nl-BE" sz="1100" dirty="0">
              <a:latin typeface="+mj-lt"/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3059832" y="5229894"/>
            <a:ext cx="504056" cy="2873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4059027" y="5238625"/>
            <a:ext cx="504056" cy="2873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4972667" y="5257044"/>
            <a:ext cx="504056" cy="2873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Complex </a:t>
            </a:r>
            <a:r>
              <a:rPr lang="nl-BE" dirty="0" err="1" smtClean="0"/>
              <a:t>segmentation</a:t>
            </a:r>
            <a:r>
              <a:rPr lang="nl-BE" dirty="0" smtClean="0"/>
              <a:t> </a:t>
            </a:r>
            <a:r>
              <a:rPr lang="nl-BE" dirty="0" err="1" smtClean="0"/>
              <a:t>statistical</a:t>
            </a:r>
            <a:r>
              <a:rPr lang="nl-BE" dirty="0" smtClean="0"/>
              <a:t> analysis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SEGMENT:</a:t>
            </a:r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582567" cy="36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381000" y="1700213"/>
            <a:ext cx="8223448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360363" lvl="1" indent="-342900"/>
            <a:r>
              <a:rPr lang="nl-BE" sz="2100" kern="0" dirty="0" err="1" smtClean="0">
                <a:cs typeface="+mn-cs"/>
              </a:rPr>
              <a:t>Hammersmith</a:t>
            </a:r>
            <a:r>
              <a:rPr lang="nl-BE" sz="2100" kern="0" dirty="0" smtClean="0">
                <a:cs typeface="+mn-cs"/>
              </a:rPr>
              <a:t> (UK), </a:t>
            </a:r>
            <a:r>
              <a:rPr lang="nl-BE" sz="2100" kern="0" dirty="0" err="1" smtClean="0">
                <a:cs typeface="+mn-cs"/>
              </a:rPr>
              <a:t>car</a:t>
            </a:r>
            <a:r>
              <a:rPr lang="nl-BE" sz="2100" kern="0" dirty="0" smtClean="0">
                <a:cs typeface="+mn-cs"/>
              </a:rPr>
              <a:t> park of a </a:t>
            </a:r>
            <a:r>
              <a:rPr lang="nl-BE" sz="2100" kern="0" dirty="0" err="1" smtClean="0">
                <a:cs typeface="+mn-cs"/>
              </a:rPr>
              <a:t>mall</a:t>
            </a:r>
            <a:endParaRPr lang="nl-BE" sz="2100" kern="0" dirty="0" smtClean="0">
              <a:cs typeface="+mn-cs"/>
            </a:endParaRPr>
          </a:p>
          <a:p>
            <a:pPr marL="360363" lvl="1" indent="-342900"/>
            <a:r>
              <a:rPr lang="nl-BE" sz="2100" kern="0" dirty="0" smtClean="0"/>
              <a:t>Baseline questionnaire</a:t>
            </a:r>
          </a:p>
          <a:p>
            <a:pPr marL="360363" lvl="1" indent="-342900"/>
            <a:r>
              <a:rPr lang="nl-BE" sz="2100" kern="0" dirty="0" smtClean="0"/>
              <a:t>21 different brochures: different modes, </a:t>
            </a:r>
            <a:r>
              <a:rPr lang="nl-BE" sz="2100" kern="0" dirty="0" err="1" smtClean="0"/>
              <a:t>rational</a:t>
            </a:r>
            <a:r>
              <a:rPr lang="nl-BE" sz="2100" kern="0" dirty="0" smtClean="0"/>
              <a:t> vs. </a:t>
            </a:r>
            <a:r>
              <a:rPr lang="nl-BE" sz="2100" kern="0" dirty="0" err="1" smtClean="0"/>
              <a:t>emotional</a:t>
            </a:r>
            <a:r>
              <a:rPr lang="nl-BE" sz="2100" kern="0" dirty="0" smtClean="0"/>
              <a:t>, </a:t>
            </a:r>
            <a:r>
              <a:rPr lang="nl-BE" sz="2100" kern="0" dirty="0" err="1" smtClean="0"/>
              <a:t>contemplator</a:t>
            </a:r>
            <a:r>
              <a:rPr lang="nl-BE" sz="2100" kern="0" dirty="0" smtClean="0"/>
              <a:t> vs. pre-</a:t>
            </a:r>
            <a:r>
              <a:rPr lang="nl-BE" sz="2100" kern="0" dirty="0" err="1" smtClean="0"/>
              <a:t>contemplator</a:t>
            </a:r>
            <a:endParaRPr lang="nl-BE" sz="2100" kern="0" dirty="0" smtClean="0">
              <a:cs typeface="+mn-cs"/>
            </a:endParaRPr>
          </a:p>
          <a:p>
            <a:pPr marL="360363" lvl="1" indent="-342900"/>
            <a:r>
              <a:rPr lang="nl-BE" sz="2100" kern="0" dirty="0" smtClean="0"/>
              <a:t>Test of </a:t>
            </a:r>
            <a:r>
              <a:rPr lang="nl-BE" sz="2100" kern="0" dirty="0" err="1" smtClean="0"/>
              <a:t>segmentation</a:t>
            </a:r>
            <a:r>
              <a:rPr lang="nl-BE" sz="2100" kern="0" dirty="0" smtClean="0"/>
              <a:t> </a:t>
            </a:r>
            <a:r>
              <a:rPr lang="nl-BE" sz="2100" kern="0" dirty="0" err="1" smtClean="0"/>
              <a:t>technique</a:t>
            </a:r>
            <a:endParaRPr lang="nl-BE" sz="2100" kern="0" dirty="0" smtClean="0"/>
          </a:p>
          <a:p>
            <a:pPr marL="779463" lvl="2" indent="-342900"/>
            <a:r>
              <a:rPr lang="nl-BE" sz="2000" kern="0" dirty="0" smtClean="0">
                <a:cs typeface="+mn-cs"/>
              </a:rPr>
              <a:t>Control </a:t>
            </a:r>
            <a:r>
              <a:rPr lang="nl-BE" sz="2000" kern="0" dirty="0" err="1" smtClean="0">
                <a:cs typeface="+mn-cs"/>
              </a:rPr>
              <a:t>group</a:t>
            </a:r>
            <a:r>
              <a:rPr lang="nl-BE" sz="2000" kern="0" dirty="0" smtClean="0">
                <a:cs typeface="+mn-cs"/>
              </a:rPr>
              <a:t>: no </a:t>
            </a:r>
            <a:r>
              <a:rPr lang="nl-BE" sz="2000" kern="0" dirty="0" err="1" smtClean="0">
                <a:cs typeface="+mn-cs"/>
              </a:rPr>
              <a:t>intervention</a:t>
            </a:r>
            <a:endParaRPr lang="nl-BE" sz="2000" kern="0" dirty="0" smtClean="0">
              <a:cs typeface="+mn-cs"/>
            </a:endParaRPr>
          </a:p>
          <a:p>
            <a:pPr marL="779463" lvl="2" indent="-342900"/>
            <a:r>
              <a:rPr lang="nl-BE" sz="2000" kern="0" dirty="0" smtClean="0"/>
              <a:t>Standard </a:t>
            </a:r>
            <a:r>
              <a:rPr lang="nl-BE" sz="2000" kern="0" dirty="0" err="1" smtClean="0"/>
              <a:t>group</a:t>
            </a:r>
            <a:r>
              <a:rPr lang="nl-BE" sz="2000" kern="0" dirty="0" smtClean="0"/>
              <a:t>: uniform </a:t>
            </a:r>
            <a:r>
              <a:rPr lang="nl-BE" sz="2000" kern="0" dirty="0" err="1" smtClean="0"/>
              <a:t>intervention</a:t>
            </a:r>
            <a:r>
              <a:rPr lang="nl-BE" sz="2000" kern="0" dirty="0" smtClean="0"/>
              <a:t>, </a:t>
            </a:r>
            <a:r>
              <a:rPr lang="nl-BE" sz="2000" kern="0" dirty="0" err="1" smtClean="0"/>
              <a:t>all</a:t>
            </a:r>
            <a:r>
              <a:rPr lang="nl-BE" sz="2000" kern="0" dirty="0" smtClean="0"/>
              <a:t> modes</a:t>
            </a:r>
          </a:p>
          <a:p>
            <a:pPr marL="779463" lvl="2" indent="-342900"/>
            <a:r>
              <a:rPr lang="nl-BE" sz="2000" kern="0" dirty="0" err="1" smtClean="0"/>
              <a:t>MaxSem</a:t>
            </a:r>
            <a:r>
              <a:rPr lang="nl-BE" sz="2000" kern="0" dirty="0" smtClean="0"/>
              <a:t> </a:t>
            </a:r>
            <a:r>
              <a:rPr lang="nl-BE" sz="2000" kern="0" dirty="0" err="1" smtClean="0"/>
              <a:t>segmented</a:t>
            </a:r>
            <a:r>
              <a:rPr lang="nl-BE" sz="2000" kern="0" dirty="0" smtClean="0"/>
              <a:t> </a:t>
            </a:r>
            <a:r>
              <a:rPr lang="nl-BE" sz="2000" kern="0" dirty="0" err="1" smtClean="0"/>
              <a:t>group</a:t>
            </a:r>
            <a:r>
              <a:rPr lang="nl-BE" sz="2000" kern="0" dirty="0" smtClean="0"/>
              <a:t>: </a:t>
            </a:r>
            <a:r>
              <a:rPr lang="nl-BE" sz="2000" kern="0" dirty="0" err="1" smtClean="0"/>
              <a:t>only</a:t>
            </a:r>
            <a:r>
              <a:rPr lang="nl-BE" sz="2000" kern="0" dirty="0" smtClean="0"/>
              <a:t> relevant mode</a:t>
            </a:r>
          </a:p>
          <a:p>
            <a:pPr marL="1487488" lvl="3" indent="-342900"/>
            <a:r>
              <a:rPr lang="nl-BE" sz="1600" kern="0" dirty="0" smtClean="0">
                <a:latin typeface="+mj-lt"/>
              </a:rPr>
              <a:t>Pre-</a:t>
            </a:r>
            <a:r>
              <a:rPr lang="nl-BE" sz="1600" kern="0" dirty="0" err="1" smtClean="0">
                <a:latin typeface="+mj-lt"/>
              </a:rPr>
              <a:t>contemplator</a:t>
            </a:r>
            <a:r>
              <a:rPr lang="nl-BE" sz="1600" kern="0" dirty="0" smtClean="0">
                <a:latin typeface="+mj-lt"/>
              </a:rPr>
              <a:t>, </a:t>
            </a:r>
            <a:r>
              <a:rPr lang="nl-BE" sz="1600" kern="0" dirty="0" err="1" smtClean="0">
                <a:latin typeface="+mj-lt"/>
              </a:rPr>
              <a:t>rational</a:t>
            </a:r>
            <a:endParaRPr lang="nl-BE" sz="1600" kern="0" dirty="0" smtClean="0">
              <a:latin typeface="+mj-lt"/>
            </a:endParaRPr>
          </a:p>
          <a:p>
            <a:pPr marL="1487488" lvl="3" indent="-342900"/>
            <a:r>
              <a:rPr lang="nl-BE" sz="1600" kern="0" dirty="0" smtClean="0">
                <a:latin typeface="+mj-lt"/>
              </a:rPr>
              <a:t>Pre-</a:t>
            </a:r>
            <a:r>
              <a:rPr lang="nl-BE" sz="1600" kern="0" dirty="0" err="1" smtClean="0">
                <a:latin typeface="+mj-lt"/>
              </a:rPr>
              <a:t>contemplator</a:t>
            </a:r>
            <a:r>
              <a:rPr lang="nl-BE" sz="1600" kern="0" dirty="0" smtClean="0">
                <a:latin typeface="+mj-lt"/>
              </a:rPr>
              <a:t>, </a:t>
            </a:r>
            <a:r>
              <a:rPr lang="nl-BE" sz="1600" kern="0" dirty="0" err="1" smtClean="0">
                <a:latin typeface="+mj-lt"/>
              </a:rPr>
              <a:t>emotional</a:t>
            </a:r>
            <a:endParaRPr lang="nl-BE" sz="1600" kern="0" dirty="0" smtClean="0">
              <a:latin typeface="+mj-lt"/>
            </a:endParaRPr>
          </a:p>
          <a:p>
            <a:pPr marL="1487488" lvl="3" indent="-342900"/>
            <a:r>
              <a:rPr lang="nl-BE" sz="1600" kern="0" dirty="0" err="1" smtClean="0">
                <a:latin typeface="+mj-lt"/>
              </a:rPr>
              <a:t>Contemplator</a:t>
            </a:r>
            <a:r>
              <a:rPr lang="nl-BE" sz="1600" kern="0" dirty="0" smtClean="0">
                <a:latin typeface="+mj-lt"/>
              </a:rPr>
              <a:t>, </a:t>
            </a:r>
            <a:r>
              <a:rPr lang="nl-BE" sz="1600" kern="0" dirty="0" err="1" smtClean="0">
                <a:latin typeface="+mj-lt"/>
              </a:rPr>
              <a:t>rational</a:t>
            </a:r>
            <a:endParaRPr lang="nl-BE" sz="1600" kern="0" dirty="0" smtClean="0">
              <a:latin typeface="+mj-lt"/>
            </a:endParaRPr>
          </a:p>
          <a:p>
            <a:pPr marL="1487488" lvl="3" indent="-342900"/>
            <a:r>
              <a:rPr lang="nl-BE" sz="1600" kern="0" dirty="0" err="1" smtClean="0">
                <a:latin typeface="+mj-lt"/>
              </a:rPr>
              <a:t>Contemplator</a:t>
            </a:r>
            <a:r>
              <a:rPr lang="nl-BE" sz="1600" kern="0" dirty="0" smtClean="0">
                <a:latin typeface="+mj-lt"/>
              </a:rPr>
              <a:t>, </a:t>
            </a:r>
            <a:r>
              <a:rPr lang="nl-BE" sz="1600" kern="0" dirty="0" err="1" smtClean="0">
                <a:latin typeface="+mj-lt"/>
              </a:rPr>
              <a:t>emotional</a:t>
            </a:r>
            <a:endParaRPr lang="nl-BE" sz="1600" kern="0" dirty="0" smtClean="0">
              <a:latin typeface="+mj-lt"/>
            </a:endParaRPr>
          </a:p>
          <a:p>
            <a:pPr marL="779463" lvl="2" indent="-342900"/>
            <a:endParaRPr lang="nl-BE" sz="2000" kern="0" dirty="0" smtClean="0">
              <a:cs typeface="+mn-cs"/>
            </a:endParaRPr>
          </a:p>
          <a:p>
            <a:pPr marL="360363" lvl="1" indent="-342900"/>
            <a:endParaRPr lang="nl-BE" sz="2100" kern="0" dirty="0" smtClean="0">
              <a:cs typeface="+mn-cs"/>
            </a:endParaRPr>
          </a:p>
          <a:p>
            <a:pPr marL="360363" lvl="1" indent="-342900"/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r>
              <a:rPr lang="nl-BE" dirty="0" smtClean="0"/>
              <a:t>: the </a:t>
            </a:r>
            <a:r>
              <a:rPr lang="nl-BE" dirty="0" err="1" smtClean="0"/>
              <a:t>Hammersmith</a:t>
            </a:r>
            <a:r>
              <a:rPr lang="nl-BE" dirty="0" smtClean="0"/>
              <a:t> </a:t>
            </a:r>
            <a:r>
              <a:rPr lang="nl-BE" dirty="0" err="1" smtClean="0"/>
              <a:t>campaign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381000" y="1700213"/>
            <a:ext cx="8223448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360363" lvl="1" indent="-342900"/>
            <a:r>
              <a:rPr lang="nl-BE" sz="2100" kern="0" dirty="0" err="1" smtClean="0">
                <a:cs typeface="+mn-cs"/>
              </a:rPr>
              <a:t>Hammersmith</a:t>
            </a:r>
            <a:r>
              <a:rPr lang="nl-BE" sz="2100" kern="0" dirty="0" smtClean="0">
                <a:cs typeface="+mn-cs"/>
              </a:rPr>
              <a:t> (UK), </a:t>
            </a:r>
            <a:r>
              <a:rPr lang="nl-BE" sz="2100" kern="0" dirty="0" err="1" smtClean="0">
                <a:cs typeface="+mn-cs"/>
              </a:rPr>
              <a:t>car</a:t>
            </a:r>
            <a:r>
              <a:rPr lang="nl-BE" sz="2100" kern="0" dirty="0" smtClean="0">
                <a:cs typeface="+mn-cs"/>
              </a:rPr>
              <a:t> park of a </a:t>
            </a:r>
            <a:r>
              <a:rPr lang="nl-BE" sz="2100" kern="0" dirty="0" err="1" smtClean="0">
                <a:cs typeface="+mn-cs"/>
              </a:rPr>
              <a:t>mall</a:t>
            </a:r>
            <a:endParaRPr lang="nl-BE" sz="2100" kern="0" dirty="0" smtClean="0">
              <a:cs typeface="+mn-cs"/>
            </a:endParaRPr>
          </a:p>
          <a:p>
            <a:pPr marL="360363" lvl="1" indent="-342900"/>
            <a:r>
              <a:rPr lang="nl-BE" sz="2100" kern="0" dirty="0" smtClean="0"/>
              <a:t>Baseline questionnaire</a:t>
            </a:r>
          </a:p>
          <a:p>
            <a:pPr marL="360363" lvl="1" indent="-342900"/>
            <a:r>
              <a:rPr lang="nl-BE" sz="2100" kern="0" dirty="0" smtClean="0"/>
              <a:t>Incentive: </a:t>
            </a:r>
            <a:r>
              <a:rPr lang="nl-BE" sz="2100" kern="0" dirty="0" err="1" smtClean="0"/>
              <a:t>payment</a:t>
            </a:r>
            <a:r>
              <a:rPr lang="nl-BE" sz="2100" kern="0" dirty="0" smtClean="0"/>
              <a:t> of parking charge (</a:t>
            </a:r>
            <a:r>
              <a:rPr lang="nl-BE" sz="2100" kern="0" dirty="0" err="1" smtClean="0"/>
              <a:t>not</a:t>
            </a:r>
            <a:r>
              <a:rPr lang="nl-BE" sz="2100" kern="0" dirty="0" smtClean="0"/>
              <a:t> coffee)</a:t>
            </a:r>
          </a:p>
          <a:p>
            <a:pPr marL="360363" lvl="1" indent="-342900"/>
            <a:r>
              <a:rPr lang="nl-BE" sz="2100" kern="0" dirty="0" smtClean="0"/>
              <a:t>21 different brochures: different modes, </a:t>
            </a:r>
            <a:r>
              <a:rPr lang="nl-BE" sz="2100" kern="0" dirty="0" err="1" smtClean="0"/>
              <a:t>rational</a:t>
            </a:r>
            <a:r>
              <a:rPr lang="nl-BE" sz="2100" kern="0" dirty="0" smtClean="0"/>
              <a:t> vs. </a:t>
            </a:r>
            <a:r>
              <a:rPr lang="nl-BE" sz="2100" kern="0" dirty="0" err="1" smtClean="0"/>
              <a:t>emotional</a:t>
            </a:r>
            <a:r>
              <a:rPr lang="nl-BE" sz="2100" kern="0" dirty="0" smtClean="0"/>
              <a:t>, </a:t>
            </a:r>
            <a:r>
              <a:rPr lang="nl-BE" sz="2100" kern="0" dirty="0" err="1" smtClean="0"/>
              <a:t>contemplator</a:t>
            </a:r>
            <a:r>
              <a:rPr lang="nl-BE" sz="2100" kern="0" dirty="0" smtClean="0"/>
              <a:t> vs. pre-</a:t>
            </a:r>
            <a:r>
              <a:rPr lang="nl-BE" sz="2100" kern="0" dirty="0" err="1" smtClean="0"/>
              <a:t>contemplator</a:t>
            </a:r>
            <a:endParaRPr lang="nl-BE" sz="2100" kern="0" dirty="0" smtClean="0">
              <a:cs typeface="+mn-cs"/>
            </a:endParaRPr>
          </a:p>
          <a:p>
            <a:pPr marL="779463" lvl="2" indent="-342900"/>
            <a:endParaRPr lang="nl-BE" sz="2000" kern="0" dirty="0" smtClean="0">
              <a:cs typeface="+mn-cs"/>
            </a:endParaRPr>
          </a:p>
          <a:p>
            <a:pPr marL="360363" lvl="1" indent="-342900"/>
            <a:endParaRPr lang="nl-BE" sz="2100" kern="0" dirty="0" smtClean="0">
              <a:cs typeface="+mn-cs"/>
            </a:endParaRPr>
          </a:p>
          <a:p>
            <a:pPr marL="360363" lvl="1" indent="-342900"/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 smtClean="0">
              <a:cs typeface="+mn-cs"/>
            </a:endParaRPr>
          </a:p>
          <a:p>
            <a:pPr marL="360363" lvl="1" indent="-342900">
              <a:buFont typeface="Arial" panose="020B0604020202020204" pitchFamily="34" charset="0"/>
              <a:buChar char="•"/>
            </a:pPr>
            <a:endParaRPr lang="nl-BE" sz="21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r>
              <a:rPr lang="nl-BE" dirty="0" smtClean="0"/>
              <a:t>: the </a:t>
            </a:r>
            <a:r>
              <a:rPr lang="nl-BE" dirty="0" err="1" smtClean="0"/>
              <a:t>Hammersmith</a:t>
            </a:r>
            <a:r>
              <a:rPr lang="nl-BE" dirty="0" smtClean="0"/>
              <a:t> </a:t>
            </a:r>
            <a:r>
              <a:rPr lang="nl-BE" dirty="0" err="1" smtClean="0"/>
              <a:t>campaign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3898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defTabSz="449263">
              <a:buSzPct val="100000"/>
            </a:pP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CIVITAS Training Workshop, Toulouse,  17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-18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 May, 2011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72188" y="62865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1200">
                <a:solidFill>
                  <a:srgbClr val="898989"/>
                </a:solidFill>
                <a:latin typeface="Calibri" pitchFamily="32" charset="0"/>
                <a:ea typeface="SimSun"/>
              </a:rPr>
              <a:t>m.carreno@napier.ac.uk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85938" y="274638"/>
            <a:ext cx="500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3200" b="1">
                <a:latin typeface="Calibri" pitchFamily="32" charset="0"/>
                <a:ea typeface="SimSun" charset="-122"/>
              </a:rPr>
              <a:t>NON THEORY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8001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143375" y="1143000"/>
            <a:ext cx="4286250" cy="5357813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1800">
              <a:solidFill>
                <a:srgbClr val="FFFFFF"/>
              </a:solidFill>
              <a:latin typeface="Arial" charset="0"/>
              <a:ea typeface="SimSu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34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4794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60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433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defTabSz="449263">
              <a:buSzPct val="100000"/>
            </a:pP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CIVITAS Training Workshop, Toulouse,  17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-18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 May, 2011</a:t>
            </a:r>
          </a:p>
          <a:p>
            <a:pPr defTabSz="449263">
              <a:buSzPct val="100000"/>
            </a:pPr>
            <a:endParaRPr lang="en-GB" altLang="nl-BE" sz="1200" i="1">
              <a:solidFill>
                <a:srgbClr val="898989"/>
              </a:solidFill>
              <a:latin typeface="Calibri" pitchFamily="32" charset="0"/>
              <a:ea typeface="SimSun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72188" y="62865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1200">
                <a:solidFill>
                  <a:srgbClr val="898989"/>
                </a:solidFill>
                <a:latin typeface="Calibri" pitchFamily="32" charset="0"/>
                <a:ea typeface="SimSun"/>
              </a:rPr>
              <a:t>m.carreno@napier.ac.uk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2938" y="274638"/>
            <a:ext cx="758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3200" b="1">
                <a:latin typeface="Calibri" pitchFamily="32" charset="0"/>
                <a:ea typeface="SimSun" charset="-122"/>
              </a:rPr>
              <a:t>CONTEMPLATIVE: car-sharing-emotional booklet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771525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571750" y="4143375"/>
            <a:ext cx="2000250" cy="1500188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1800">
              <a:solidFill>
                <a:srgbClr val="FFFFFF"/>
              </a:solidFill>
              <a:latin typeface="Arial" charset="0"/>
              <a:ea typeface="SimSun"/>
              <a:cs typeface="Arial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572000" y="3286125"/>
            <a:ext cx="3714750" cy="3214688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1800">
              <a:solidFill>
                <a:srgbClr val="FFFFFF"/>
              </a:solidFill>
              <a:latin typeface="Arial" charset="0"/>
              <a:ea typeface="SimSu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38274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defTabSz="449263">
              <a:buSzPct val="100000"/>
            </a:pP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CIVITAS Training Workshop, Toulouse,  17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-18</a:t>
            </a:r>
            <a:r>
              <a:rPr lang="en-GB" altLang="nl-BE" sz="1200" i="1" baseline="30000">
                <a:solidFill>
                  <a:srgbClr val="898989"/>
                </a:solidFill>
                <a:latin typeface="Calibri" pitchFamily="32" charset="0"/>
                <a:ea typeface="SimSun"/>
              </a:rPr>
              <a:t>th</a:t>
            </a:r>
            <a:r>
              <a:rPr lang="en-GB" altLang="nl-BE" sz="1200" i="1">
                <a:solidFill>
                  <a:srgbClr val="898989"/>
                </a:solidFill>
                <a:latin typeface="Calibri" pitchFamily="32" charset="0"/>
                <a:ea typeface="SimSun"/>
              </a:rPr>
              <a:t> May, 2011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72188" y="62865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1200">
                <a:solidFill>
                  <a:srgbClr val="898989"/>
                </a:solidFill>
                <a:latin typeface="Calibri" pitchFamily="32" charset="0"/>
                <a:ea typeface="SimSun"/>
              </a:rPr>
              <a:t>m.carreno@napier.ac.uk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5750" y="53975"/>
            <a:ext cx="822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</a:pPr>
            <a:r>
              <a:rPr lang="en-GB" altLang="nl-BE" sz="3600" b="1">
                <a:latin typeface="Calibri" pitchFamily="32" charset="0"/>
                <a:ea typeface="SimSun" charset="-122"/>
              </a:rPr>
              <a:t>CONTEMPLATIVE: Car-sharing-rational booklet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74295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286250" y="2928938"/>
            <a:ext cx="4000500" cy="3571875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1800">
              <a:solidFill>
                <a:srgbClr val="FFFFFF"/>
              </a:solidFill>
              <a:latin typeface="Arial" charset="0"/>
              <a:ea typeface="SimSun"/>
              <a:cs typeface="Arial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500313" y="4071938"/>
            <a:ext cx="1714500" cy="1500187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1800">
              <a:solidFill>
                <a:srgbClr val="FFFFFF"/>
              </a:solidFill>
              <a:latin typeface="Arial" charset="0"/>
              <a:ea typeface="SimSu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92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Hammersmith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Reduction of car trips into Hammersmith: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9 people (18%) in MaxSem emotional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6 people (15%) in MaxSem rational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3 people (9%)  in standard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1 (4%) person in control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In all groups increases in car use !</a:t>
            </a:r>
          </a:p>
          <a:p>
            <a:pPr marL="822325" lvl="1" indent="-342900"/>
            <a:r>
              <a:rPr lang="en-US" sz="2100" kern="0" dirty="0" smtClean="0">
                <a:solidFill>
                  <a:srgbClr val="000000"/>
                </a:solidFill>
              </a:rPr>
              <a:t>Moving stage of </a:t>
            </a:r>
            <a:r>
              <a:rPr lang="en-US" sz="2100" kern="0" dirty="0" err="1" smtClean="0">
                <a:solidFill>
                  <a:srgbClr val="000000"/>
                </a:solidFill>
              </a:rPr>
              <a:t>behaviour</a:t>
            </a:r>
            <a:r>
              <a:rPr lang="en-US" sz="2100" kern="0" dirty="0" smtClean="0">
                <a:solidFill>
                  <a:srgbClr val="000000"/>
                </a:solidFill>
              </a:rPr>
              <a:t> change (mainly contemplators):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31% of MaxSem emotional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28% MaxSem rational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21% of standard (non-theory) group</a:t>
            </a:r>
          </a:p>
          <a:p>
            <a:pPr marL="1241425" lvl="2" indent="-342900"/>
            <a:r>
              <a:rPr lang="en-US" sz="2000" kern="0" dirty="0" smtClean="0">
                <a:solidFill>
                  <a:srgbClr val="000000"/>
                </a:solidFill>
              </a:rPr>
              <a:t>11% of control group</a:t>
            </a:r>
          </a:p>
          <a:p>
            <a:pPr marL="822325" lvl="1" indent="-342900"/>
            <a:endParaRPr lang="en-GB" sz="2100" kern="0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Hammersmith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US" sz="2000" kern="0" dirty="0" smtClean="0">
                <a:solidFill>
                  <a:srgbClr val="000000"/>
                </a:solidFill>
              </a:rPr>
              <a:t>Did the brochures made them think about their own </a:t>
            </a:r>
            <a:r>
              <a:rPr lang="en-US" sz="2000" kern="0" dirty="0" err="1" smtClean="0">
                <a:solidFill>
                  <a:srgbClr val="000000"/>
                </a:solidFill>
              </a:rPr>
              <a:t>behaviour</a:t>
            </a:r>
            <a:r>
              <a:rPr lang="en-US" sz="2000" kern="0" dirty="0" smtClean="0">
                <a:solidFill>
                  <a:srgbClr val="000000"/>
                </a:solidFill>
              </a:rPr>
              <a:t>?</a:t>
            </a:r>
          </a:p>
          <a:p>
            <a:pPr marL="1241425" lvl="2" indent="-342900"/>
            <a:r>
              <a:rPr lang="en-US" sz="1900" kern="0" dirty="0">
                <a:solidFill>
                  <a:srgbClr val="000000"/>
                </a:solidFill>
              </a:rPr>
              <a:t>Overall, 70%</a:t>
            </a:r>
          </a:p>
          <a:p>
            <a:pPr marL="1241425" lvl="2" indent="-342900"/>
            <a:r>
              <a:rPr lang="en-US" sz="1900" kern="0" dirty="0">
                <a:solidFill>
                  <a:srgbClr val="000000"/>
                </a:solidFill>
              </a:rPr>
              <a:t>78% Emotional</a:t>
            </a:r>
          </a:p>
          <a:p>
            <a:pPr marL="1241425" lvl="2" indent="-342900"/>
            <a:r>
              <a:rPr lang="en-US" sz="1900" kern="0" dirty="0">
                <a:solidFill>
                  <a:srgbClr val="000000"/>
                </a:solidFill>
              </a:rPr>
              <a:t>68% Rational</a:t>
            </a:r>
          </a:p>
          <a:p>
            <a:pPr marL="1241425" lvl="2" indent="-342900"/>
            <a:r>
              <a:rPr lang="en-US" sz="1900" kern="0" dirty="0">
                <a:solidFill>
                  <a:srgbClr val="000000"/>
                </a:solidFill>
              </a:rPr>
              <a:t>28% Non-theory </a:t>
            </a:r>
          </a:p>
          <a:p>
            <a:pPr marL="1241425" lvl="2" indent="-342900"/>
            <a:endParaRPr lang="en-US" sz="1900" kern="0" dirty="0" smtClean="0">
              <a:solidFill>
                <a:srgbClr val="000000"/>
              </a:solidFill>
            </a:endParaRP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Stage movement and making people think about their behaviour: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If not measured you will underestimate the impact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Further intervention needed to achieve actual change?</a:t>
            </a:r>
          </a:p>
          <a:p>
            <a:pPr marL="1241425" lvl="2" indent="-342900"/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Segmentation</a:t>
            </a:r>
            <a:r>
              <a:rPr lang="nl-BE" dirty="0" smtClean="0"/>
              <a:t> in Routecoach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700213"/>
            <a:ext cx="5775176" cy="46091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Trip tracking </a:t>
            </a:r>
            <a:r>
              <a:rPr lang="nl-BE" dirty="0" err="1" smtClean="0"/>
              <a:t>app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NISTO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Leuven, Belgium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Baseline questionnaire </a:t>
            </a:r>
            <a:r>
              <a:rPr lang="nl-BE" dirty="0" smtClean="0">
                <a:sym typeface="Wingdings" panose="05000000000000000000" pitchFamily="2" charset="2"/>
              </a:rPr>
              <a:t> 7 </a:t>
            </a:r>
            <a:r>
              <a:rPr lang="nl-BE" dirty="0" err="1" smtClean="0">
                <a:sym typeface="Wingdings" panose="05000000000000000000" pitchFamily="2" charset="2"/>
              </a:rPr>
              <a:t>profiles</a:t>
            </a: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 smtClean="0">
                <a:sym typeface="Wingdings" panose="05000000000000000000" pitchFamily="2" charset="2"/>
              </a:rPr>
              <a:t>Tailor-made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advice</a:t>
            </a:r>
            <a:r>
              <a:rPr lang="nl-BE" dirty="0" smtClean="0">
                <a:sym typeface="Wingdings" panose="05000000000000000000" pitchFamily="2" charset="2"/>
              </a:rPr>
              <a:t> on </a:t>
            </a:r>
            <a:r>
              <a:rPr lang="nl-BE" dirty="0" err="1" smtClean="0">
                <a:sym typeface="Wingdings" panose="05000000000000000000" pitchFamily="2" charset="2"/>
              </a:rPr>
              <a:t>alternative</a:t>
            </a:r>
            <a:r>
              <a:rPr lang="nl-BE" dirty="0" smtClean="0">
                <a:sym typeface="Wingdings" panose="05000000000000000000" pitchFamily="2" charset="2"/>
              </a:rPr>
              <a:t> routes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modes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TelCon• 11 March 2013• Bernd Decker</a:t>
            </a:r>
            <a:endParaRPr lang="de-DE" dirty="0" smtClean="0"/>
          </a:p>
        </p:txBody>
      </p:sp>
      <p:pic>
        <p:nvPicPr>
          <p:cNvPr id="1026" name="Picture 2" descr="https://lh4.ggpht.com/UNy4PyKOgZAGmmgF6celNU0KbF02qOtS9cNvbqQhVbneBN0eVhLh2ej_faK7ftwWurg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gpht.com/pGVd7B52S1wsHE8M8owfcl4e23MPEeuIIsSkrK2-QqQsPakqgb9b6JlH1O75PKpa1sw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93132"/>
            <a:ext cx="2379005" cy="42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SC077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6897"/>
          <a:stretch/>
        </p:blipFill>
        <p:spPr bwMode="auto">
          <a:xfrm>
            <a:off x="1187624" y="3960540"/>
            <a:ext cx="4464495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Segmentation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marketing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endParaRPr lang="en-GB" sz="2100" kern="0" dirty="0" smtClean="0">
              <a:solidFill>
                <a:srgbClr val="000000"/>
              </a:solidFill>
            </a:endParaRP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Questions ? </a:t>
            </a: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Ask questions by: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Raising your hand via the </a:t>
            </a:r>
            <a:r>
              <a:rPr lang="en-GB" sz="2000" kern="0" dirty="0" err="1" smtClean="0">
                <a:solidFill>
                  <a:srgbClr val="000000"/>
                </a:solidFill>
              </a:rPr>
              <a:t>GoToWebinar</a:t>
            </a:r>
            <a:r>
              <a:rPr lang="en-GB" sz="2000" kern="0" dirty="0" smtClean="0">
                <a:solidFill>
                  <a:srgbClr val="000000"/>
                </a:solidFill>
              </a:rPr>
              <a:t> Control Panel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Starting a chat in your control panel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" y="4164410"/>
            <a:ext cx="1766579" cy="2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429000"/>
            <a:ext cx="6192688" cy="19446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Aft>
                <a:spcPts val="0"/>
              </a:spcAft>
            </a:pPr>
            <a:r>
              <a:rPr lang="nl-BE" sz="2400" b="1" dirty="0" smtClean="0"/>
              <a:t>The SEGMENT project</a:t>
            </a:r>
          </a:p>
          <a:p>
            <a:pPr algn="l" eaLnBrk="1" hangingPunct="1"/>
            <a:r>
              <a:rPr lang="nl-BE" sz="2400" b="1" dirty="0" smtClean="0"/>
              <a:t>The SEGMENT </a:t>
            </a:r>
            <a:r>
              <a:rPr lang="nl-BE" sz="2400" b="1" dirty="0" err="1" smtClean="0"/>
              <a:t>campaign</a:t>
            </a:r>
            <a:r>
              <a:rPr lang="nl-BE" sz="2400" b="1" dirty="0" smtClean="0"/>
              <a:t> in Utrecht</a:t>
            </a:r>
          </a:p>
          <a:p>
            <a:pPr marL="0" lvl="1" indent="0" defTabSz="449263">
              <a:spcBef>
                <a:spcPct val="0"/>
              </a:spcBef>
              <a:spcAft>
                <a:spcPts val="1700"/>
              </a:spcAft>
              <a:buNone/>
            </a:pPr>
            <a:endParaRPr lang="en-GB" sz="2100" dirty="0" smtClean="0">
              <a:solidFill>
                <a:srgbClr val="000000"/>
              </a:solidFill>
            </a:endParaRPr>
          </a:p>
          <a:p>
            <a:pPr marL="0" lvl="1" indent="0" defTabSz="449263">
              <a:spcBef>
                <a:spcPct val="0"/>
              </a:spcBef>
              <a:spcAft>
                <a:spcPts val="1700"/>
              </a:spcAft>
              <a:buNone/>
            </a:pPr>
            <a:r>
              <a:rPr lang="en-GB" sz="2100" dirty="0" smtClean="0">
                <a:solidFill>
                  <a:srgbClr val="000000"/>
                </a:solidFill>
              </a:rPr>
              <a:t>Mark </a:t>
            </a:r>
            <a:r>
              <a:rPr lang="en-GB" sz="2100" dirty="0">
                <a:solidFill>
                  <a:srgbClr val="000000"/>
                </a:solidFill>
              </a:rPr>
              <a:t>Degenkamp</a:t>
            </a:r>
            <a:br>
              <a:rPr lang="en-GB" sz="2100" dirty="0">
                <a:solidFill>
                  <a:srgbClr val="000000"/>
                </a:solidFill>
              </a:rPr>
            </a:br>
            <a:r>
              <a:rPr lang="en-GB" sz="2100" dirty="0">
                <a:solidFill>
                  <a:srgbClr val="000000"/>
                </a:solidFill>
              </a:rPr>
              <a:t>Senior Advisor Mobility Policies</a:t>
            </a:r>
            <a:br>
              <a:rPr lang="en-GB" sz="2100" dirty="0">
                <a:solidFill>
                  <a:srgbClr val="000000"/>
                </a:solidFill>
              </a:rPr>
            </a:br>
            <a:r>
              <a:rPr lang="en-GB" sz="2100" dirty="0">
                <a:solidFill>
                  <a:srgbClr val="000000"/>
                </a:solidFill>
              </a:rPr>
              <a:t>City of Utrecht</a:t>
            </a:r>
          </a:p>
          <a:p>
            <a:pPr algn="l" eaLnBrk="1" hangingPunct="1"/>
            <a:endParaRPr lang="nl-BE" sz="2400" dirty="0" smtClean="0"/>
          </a:p>
          <a:p>
            <a:pPr algn="l" eaLnBrk="1" hangingPunct="1"/>
            <a:endParaRPr lang="en-GB" sz="2400" dirty="0" smtClean="0"/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3325307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How does </a:t>
            </a:r>
            <a:r>
              <a:rPr lang="en-GB" sz="2100" kern="0" dirty="0" err="1" smtClean="0"/>
              <a:t>GoToWebinar</a:t>
            </a:r>
            <a:r>
              <a:rPr lang="en-GB" sz="2100" kern="0" dirty="0" smtClean="0"/>
              <a:t> work? </a:t>
            </a:r>
          </a:p>
          <a:p>
            <a:pPr marL="4794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257" l="62244" r="100000">
                        <a14:foregroundMark x1="66011" y1="194" x2="66175" y2="3013"/>
                        <a14:foregroundMark x1="62244" y1="25559" x2="66503" y2="25753"/>
                        <a14:backgroundMark x1="66011" y1="583" x2="66011" y2="583"/>
                        <a14:backgroundMark x1="65684" y1="25753" x2="65684" y2="2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20" r="1" b="15178"/>
          <a:stretch/>
        </p:blipFill>
        <p:spPr bwMode="auto">
          <a:xfrm>
            <a:off x="2987824" y="110766"/>
            <a:ext cx="3240360" cy="62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Programme</a:t>
            </a:r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Management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55120"/>
              </p:ext>
            </p:extLst>
          </p:nvPr>
        </p:nvGraphicFramePr>
        <p:xfrm>
          <a:off x="611560" y="1988839"/>
          <a:ext cx="7488831" cy="374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032448"/>
                <a:gridCol w="2520279"/>
              </a:tblGrid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timing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subject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speaker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11h00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Welcome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introduction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Sarah Martens</a:t>
                      </a:r>
                      <a:endParaRPr lang="nl-BE" dirty="0"/>
                    </a:p>
                  </a:txBody>
                  <a:tcPr/>
                </a:tc>
              </a:tr>
              <a:tr h="727666">
                <a:tc>
                  <a:txBody>
                    <a:bodyPr/>
                    <a:lstStyle/>
                    <a:p>
                      <a:r>
                        <a:rPr lang="nl-NL" dirty="0" smtClean="0"/>
                        <a:t>11h05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Segmentation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social</a:t>
                      </a:r>
                      <a:r>
                        <a:rPr lang="nl-NL" baseline="0" dirty="0" smtClean="0"/>
                        <a:t> marketing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Sarah Martens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11h20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 SEGMENT project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Mark Degenkamp</a:t>
                      </a:r>
                      <a:endParaRPr lang="nl-BE" dirty="0"/>
                    </a:p>
                  </a:txBody>
                  <a:tcPr/>
                </a:tc>
              </a:tr>
              <a:tr h="727666">
                <a:tc>
                  <a:txBody>
                    <a:bodyPr/>
                    <a:lstStyle/>
                    <a:p>
                      <a:r>
                        <a:rPr lang="nl-NL" dirty="0" smtClean="0"/>
                        <a:t>11h30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The SEGMENT </a:t>
                      </a:r>
                      <a:r>
                        <a:rPr lang="nl-BE" dirty="0" err="1" smtClean="0"/>
                        <a:t>campaign</a:t>
                      </a:r>
                      <a:r>
                        <a:rPr lang="nl-BE" dirty="0" smtClean="0"/>
                        <a:t> in Utrecht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Mark Degenkamp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12h00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Q&amp;A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CIVITAS Community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325" lvl="1"/>
            <a:r>
              <a:rPr lang="en-GB" sz="2100" dirty="0" smtClean="0"/>
              <a:t>Projects:</a:t>
            </a:r>
          </a:p>
          <a:p>
            <a:pPr marL="1241425" lvl="2"/>
            <a:r>
              <a:rPr lang="en-GB" sz="2000" dirty="0" err="1" smtClean="0"/>
              <a:t>Dyn@mo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2Move2</a:t>
            </a:r>
          </a:p>
          <a:p>
            <a:pPr marL="1241425" lvl="2"/>
            <a:r>
              <a:rPr lang="en-GB" sz="2000" dirty="0"/>
              <a:t>WIKI and </a:t>
            </a:r>
            <a:r>
              <a:rPr lang="en-GB" sz="2000" dirty="0" smtClean="0"/>
              <a:t>CAPITAL</a:t>
            </a:r>
            <a:endParaRPr lang="en-GB" sz="2000" dirty="0"/>
          </a:p>
          <a:p>
            <a:pPr marL="822325" lvl="1"/>
            <a:r>
              <a:rPr lang="en-GB" sz="2100" dirty="0" smtClean="0"/>
              <a:t>CIVITAS Forum Network</a:t>
            </a:r>
          </a:p>
          <a:p>
            <a:pPr marL="822325" lvl="1"/>
            <a:r>
              <a:rPr lang="en-GB" sz="2100" dirty="0" smtClean="0"/>
              <a:t>CIVINET local-language networks</a:t>
            </a:r>
            <a:endParaRPr lang="en-GB" sz="2100" dirty="0"/>
          </a:p>
          <a:p>
            <a:pPr marL="822325" lvl="1"/>
            <a:r>
              <a:rPr lang="en-GB" sz="2100" dirty="0"/>
              <a:t>10 Thematic Groups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18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800" y="1772815"/>
            <a:ext cx="9159552" cy="43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This webinar is organised by the </a:t>
            </a:r>
            <a:br>
              <a:rPr lang="en-GB" sz="2100" kern="0" dirty="0" smtClean="0"/>
            </a:br>
            <a:r>
              <a:rPr lang="en-GB" sz="2100" kern="0" dirty="0" smtClean="0"/>
              <a:t>CIVITAS Thematic Group on Mobility Management</a:t>
            </a:r>
          </a:p>
          <a:p>
            <a:pPr marL="822325" lvl="1" indent="-342900"/>
            <a:endParaRPr lang="en-GB" sz="2100" kern="0" dirty="0"/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160442" cy="383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on TG </a:t>
            </a: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Join us!</a:t>
            </a:r>
          </a:p>
          <a:p>
            <a:pPr marL="1241425" lvl="2" indent="-342900"/>
            <a:r>
              <a:rPr lang="en-GB" sz="2000" u="sng" kern="0" dirty="0" smtClean="0">
                <a:solidFill>
                  <a:schemeClr val="accent2"/>
                </a:solidFill>
              </a:rPr>
              <a:t>www.civitas.eu/TG/mobility-management</a:t>
            </a:r>
            <a:r>
              <a:rPr lang="en-GB" sz="2000" kern="0" dirty="0" smtClean="0"/>
              <a:t> </a:t>
            </a:r>
          </a:p>
          <a:p>
            <a:pPr marL="1241425" lvl="2" indent="-342900"/>
            <a:r>
              <a:rPr lang="en-GB" sz="2000" kern="0" dirty="0" smtClean="0"/>
              <a:t>Create profile and request membership</a:t>
            </a:r>
          </a:p>
          <a:p>
            <a:pPr marL="1241425" lvl="2" indent="-342900"/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Start discussing </a:t>
            </a:r>
          </a:p>
          <a:p>
            <a:pPr marL="1241425" lvl="2" indent="-342900"/>
            <a:r>
              <a:rPr lang="en-GB" sz="2000" kern="0" dirty="0" smtClean="0"/>
              <a:t>Other examples of segmented campaigns?</a:t>
            </a:r>
          </a:p>
          <a:p>
            <a:pPr marL="1241425" lvl="2" indent="-342900"/>
            <a:r>
              <a:rPr lang="en-GB" sz="2000" kern="0" dirty="0" smtClean="0"/>
              <a:t>What barriers do you encounter?</a:t>
            </a:r>
          </a:p>
          <a:p>
            <a:pPr marL="1241425" lvl="2" indent="-342900"/>
            <a:r>
              <a:rPr lang="en-GB" sz="2000" kern="0" dirty="0" smtClean="0"/>
              <a:t>What kind of support do you need?</a:t>
            </a:r>
          </a:p>
          <a:p>
            <a:pPr marL="1241425" lvl="2" indent="-342900"/>
            <a:r>
              <a:rPr lang="en-GB" sz="2000" kern="0" dirty="0" smtClean="0"/>
              <a:t>…</a:t>
            </a:r>
          </a:p>
          <a:p>
            <a:pPr marL="898525" lvl="2" indent="0">
              <a:buNone/>
            </a:pPr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Send suggestions and questions to </a:t>
            </a:r>
            <a:r>
              <a:rPr lang="en-GB" sz="2100" u="sng" kern="0" dirty="0" smtClean="0">
                <a:solidFill>
                  <a:schemeClr val="accent2"/>
                </a:solidFill>
              </a:rPr>
              <a:t>sarah.martens@mobiel21.be</a:t>
            </a:r>
          </a:p>
          <a:p>
            <a:pPr marL="1241425" lvl="2" indent="-342900"/>
            <a:endParaRPr lang="en-GB" sz="20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368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CIVITAS </a:t>
            </a:r>
            <a:r>
              <a:rPr lang="nl-NL" dirty="0" err="1" smtClean="0"/>
              <a:t>Thematic</a:t>
            </a:r>
            <a:r>
              <a:rPr lang="nl-NL" dirty="0" smtClean="0"/>
              <a:t> Group on </a:t>
            </a:r>
            <a:br>
              <a:rPr lang="nl-NL" dirty="0" smtClean="0"/>
            </a:b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Purpose:</a:t>
            </a:r>
          </a:p>
          <a:p>
            <a:pPr marL="1241425" lvl="2" indent="-342900"/>
            <a:r>
              <a:rPr lang="en-GB" sz="2000" kern="0" dirty="0" smtClean="0"/>
              <a:t>Discuss and cooperate on joint products / publications / briefs</a:t>
            </a:r>
            <a:br>
              <a:rPr lang="en-GB" sz="2000" kern="0" dirty="0" smtClean="0"/>
            </a:br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How? </a:t>
            </a:r>
          </a:p>
          <a:p>
            <a:pPr marL="1241425" lvl="2" indent="-342900"/>
            <a:r>
              <a:rPr lang="en-GB" sz="2000" kern="0" dirty="0" smtClean="0"/>
              <a:t>Interactive Discussion Platform on civitas.eu</a:t>
            </a:r>
          </a:p>
          <a:p>
            <a:pPr marL="1241425" lvl="2" indent="-342900"/>
            <a:r>
              <a:rPr lang="en-GB" sz="2000" kern="0" dirty="0" smtClean="0"/>
              <a:t>Physical &amp; online meetings</a:t>
            </a:r>
          </a:p>
          <a:p>
            <a:pPr marL="1241425" lvl="2" indent="-342900"/>
            <a:r>
              <a:rPr lang="en-GB" sz="2000" kern="0" dirty="0" smtClean="0"/>
              <a:t>Limited budget to cover travel and specific activities </a:t>
            </a:r>
          </a:p>
          <a:p>
            <a:pPr marL="1241425" lvl="2" indent="-342900"/>
            <a:r>
              <a:rPr lang="en-GB" sz="2000" kern="0" dirty="0"/>
              <a:t>Collaborative exercises</a:t>
            </a:r>
          </a:p>
          <a:p>
            <a:pPr marL="1241425" lvl="2" indent="-342900"/>
            <a:endParaRPr lang="en-GB" sz="20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184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CIVITAS </a:t>
            </a:r>
            <a:r>
              <a:rPr lang="nl-NL" dirty="0" err="1" smtClean="0"/>
              <a:t>Thematic</a:t>
            </a:r>
            <a:r>
              <a:rPr lang="nl-NL" dirty="0" smtClean="0"/>
              <a:t> Group on </a:t>
            </a:r>
            <a:br>
              <a:rPr lang="nl-NL" dirty="0" smtClean="0"/>
            </a:b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endParaRPr lang="en-GB" sz="2100" kern="0" dirty="0" smtClean="0">
              <a:solidFill>
                <a:srgbClr val="000000"/>
              </a:solidFill>
            </a:endParaRP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Questions ? </a:t>
            </a: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Ask questions by: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Raising your hand via the </a:t>
            </a:r>
            <a:r>
              <a:rPr lang="en-GB" sz="2000" kern="0" dirty="0" err="1" smtClean="0">
                <a:solidFill>
                  <a:srgbClr val="000000"/>
                </a:solidFill>
              </a:rPr>
              <a:t>GoToWebinar</a:t>
            </a:r>
            <a:r>
              <a:rPr lang="en-GB" sz="2000" kern="0" dirty="0" smtClean="0">
                <a:solidFill>
                  <a:srgbClr val="000000"/>
                </a:solidFill>
              </a:rPr>
              <a:t> Control Panel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Starting a chat in your control panel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" y="4164410"/>
            <a:ext cx="1766579" cy="2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_PLUS_II_DYN@MO_slides_template_v0 2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2DD6D7FD2254C8753405B109F5BFB" ma:contentTypeVersion="5" ma:contentTypeDescription="Create a new document." ma:contentTypeScope="" ma:versionID="942424095b4e1e26b6edce3dda0dcf18">
  <xsd:schema xmlns:xsd="http://www.w3.org/2001/XMLSchema" xmlns:xs="http://www.w3.org/2001/XMLSchema" xmlns:p="http://schemas.microsoft.com/office/2006/metadata/properties" xmlns:ns2="7efda664-26d6-41fb-894b-929555b589f3" targetNamespace="http://schemas.microsoft.com/office/2006/metadata/properties" ma:root="true" ma:fieldsID="803c12ecd1392726c57023421be829e2" ns2:_="">
    <xsd:import namespace="7efda664-26d6-41fb-894b-929555b589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a664-26d6-41fb-894b-929555b58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7AE3B8-41A1-47E1-9396-103FA273B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da664-26d6-41fb-894b-929555b58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5A7B-FE7C-4C23-B08A-059B1C696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F491E7-B3D3-4D88-9069-75EFE68F7A6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efda664-26d6-41fb-894b-929555b589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825</Words>
  <Application>Microsoft Office PowerPoint</Application>
  <PresentationFormat>Diavoorstelling (4:3)</PresentationFormat>
  <Paragraphs>233</Paragraphs>
  <Slides>26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CIV_PLUS_II_DYN@MO_slides_template_v0 2</vt:lpstr>
      <vt:lpstr>Kantoorthema</vt:lpstr>
      <vt:lpstr>PowerPoint-presentatie</vt:lpstr>
      <vt:lpstr>Introduction</vt:lpstr>
      <vt:lpstr>Introduction</vt:lpstr>
      <vt:lpstr>Introduction</vt:lpstr>
      <vt:lpstr>The CIVITAS Community </vt:lpstr>
      <vt:lpstr>Introduction</vt:lpstr>
      <vt:lpstr>Information on TG Mobility Management</vt:lpstr>
      <vt:lpstr>The CIVITAS Thematic Group on  Mobility Management</vt:lpstr>
      <vt:lpstr>The CIVITAS Thematic Group on  Mobility Management</vt:lpstr>
      <vt:lpstr>PowerPoint-presentatie</vt:lpstr>
      <vt:lpstr>Useful resources</vt:lpstr>
      <vt:lpstr>Social marketing</vt:lpstr>
      <vt:lpstr>Social marketing</vt:lpstr>
      <vt:lpstr>Segmentation techniques</vt:lpstr>
      <vt:lpstr>Simple segmentation</vt:lpstr>
      <vt:lpstr>Complex segmentation statistical analysis</vt:lpstr>
      <vt:lpstr>Example: the Hammersmith campaign</vt:lpstr>
      <vt:lpstr>Example: the Hammersmith campaign</vt:lpstr>
      <vt:lpstr>PowerPoint-presentatie</vt:lpstr>
      <vt:lpstr>PowerPoint-presentatie</vt:lpstr>
      <vt:lpstr>PowerPoint-presentatie</vt:lpstr>
      <vt:lpstr>Hammersmith results</vt:lpstr>
      <vt:lpstr>Hammersmith results</vt:lpstr>
      <vt:lpstr>Segmentation in Routecoach</vt:lpstr>
      <vt:lpstr>Segmentation and social marketing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CIVITAS CAPITAL</dc:title>
  <dc:creator>b.decker@rupprecht-consult.eu</dc:creator>
  <cp:lastModifiedBy>Sarah_M21</cp:lastModifiedBy>
  <cp:revision>195</cp:revision>
  <cp:lastPrinted>2013-09-24T07:58:27Z</cp:lastPrinted>
  <dcterms:created xsi:type="dcterms:W3CDTF">2013-04-09T08:14:57Z</dcterms:created>
  <dcterms:modified xsi:type="dcterms:W3CDTF">2015-04-28T08:32:07Z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0x0101000C62DD6D7FD2254C8753405B109F5BFB</vt:lpwstr>
  </property>
  <property fmtid="{D5CDD505-2E9C-101B-9397-08002B2CF9AE}" pid="3" name="_CopySource">
    <vt:lpwstr/>
  </property>
  <property fmtid="{D5CDD505-2E9C-101B-9397-08002B2CF9AE}" pid="4" name="Order">
    <vt:r8>60200</vt:r8>
  </property>
</Properties>
</file>